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5"/>
  </p:notesMasterIdLst>
  <p:handoutMasterIdLst>
    <p:handoutMasterId r:id="rId56"/>
  </p:handoutMasterIdLst>
  <p:sldIdLst>
    <p:sldId id="256" r:id="rId5"/>
    <p:sldId id="282" r:id="rId6"/>
    <p:sldId id="289" r:id="rId7"/>
    <p:sldId id="264" r:id="rId8"/>
    <p:sldId id="294" r:id="rId9"/>
    <p:sldId id="296" r:id="rId10"/>
    <p:sldId id="297" r:id="rId11"/>
    <p:sldId id="298" r:id="rId12"/>
    <p:sldId id="299" r:id="rId13"/>
    <p:sldId id="302" r:id="rId14"/>
    <p:sldId id="324" r:id="rId15"/>
    <p:sldId id="335" r:id="rId16"/>
    <p:sldId id="325" r:id="rId17"/>
    <p:sldId id="326" r:id="rId18"/>
    <p:sldId id="303" r:id="rId19"/>
    <p:sldId id="336" r:id="rId20"/>
    <p:sldId id="334" r:id="rId21"/>
    <p:sldId id="304" r:id="rId22"/>
    <p:sldId id="305" r:id="rId23"/>
    <p:sldId id="306" r:id="rId24"/>
    <p:sldId id="328" r:id="rId25"/>
    <p:sldId id="329" r:id="rId26"/>
    <p:sldId id="332" r:id="rId27"/>
    <p:sldId id="333" r:id="rId28"/>
    <p:sldId id="354" r:id="rId29"/>
    <p:sldId id="355" r:id="rId30"/>
    <p:sldId id="356" r:id="rId31"/>
    <p:sldId id="357" r:id="rId32"/>
    <p:sldId id="310" r:id="rId33"/>
    <p:sldId id="358" r:id="rId34"/>
    <p:sldId id="312" r:id="rId35"/>
    <p:sldId id="313" r:id="rId36"/>
    <p:sldId id="337" r:id="rId37"/>
    <p:sldId id="338" r:id="rId38"/>
    <p:sldId id="339" r:id="rId39"/>
    <p:sldId id="340" r:id="rId40"/>
    <p:sldId id="341" r:id="rId41"/>
    <p:sldId id="342" r:id="rId42"/>
    <p:sldId id="343" r:id="rId43"/>
    <p:sldId id="344" r:id="rId44"/>
    <p:sldId id="345" r:id="rId45"/>
    <p:sldId id="346" r:id="rId46"/>
    <p:sldId id="348" r:id="rId47"/>
    <p:sldId id="316" r:id="rId48"/>
    <p:sldId id="318" r:id="rId49"/>
    <p:sldId id="320" r:id="rId50"/>
    <p:sldId id="321" r:id="rId51"/>
    <p:sldId id="322" r:id="rId52"/>
    <p:sldId id="323" r:id="rId53"/>
    <p:sldId id="27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6" autoAdjust="0"/>
    <p:restoredTop sz="59880" autoAdjust="0"/>
  </p:normalViewPr>
  <p:slideViewPr>
    <p:cSldViewPr snapToGrid="0">
      <p:cViewPr varScale="1">
        <p:scale>
          <a:sx n="99" d="100"/>
          <a:sy n="99" d="100"/>
        </p:scale>
        <p:origin x="1572" y="60"/>
      </p:cViewPr>
      <p:guideLst>
        <p:guide orient="horz" pos="3360"/>
        <p:guide pos="3840"/>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Rob" userId="57f5d73c-1702-42d6-9520-c5ab5a5c70e4" providerId="ADAL" clId="{4A8FFCD5-C11C-4529-A932-61CCE11DEE0D}"/>
    <pc:docChg chg="undo custSel addSld delSld modSld sldOrd">
      <pc:chgData name="Lane, Rob" userId="57f5d73c-1702-42d6-9520-c5ab5a5c70e4" providerId="ADAL" clId="{4A8FFCD5-C11C-4529-A932-61CCE11DEE0D}" dt="2023-06-12T01:20:27.769" v="4310" actId="2696"/>
      <pc:docMkLst>
        <pc:docMk/>
      </pc:docMkLst>
      <pc:sldChg chg="addSp modSp mod modAnim modNotesTx">
        <pc:chgData name="Lane, Rob" userId="57f5d73c-1702-42d6-9520-c5ab5a5c70e4" providerId="ADAL" clId="{4A8FFCD5-C11C-4529-A932-61CCE11DEE0D}" dt="2023-06-11T23:56:58.550" v="1386" actId="1076"/>
        <pc:sldMkLst>
          <pc:docMk/>
          <pc:sldMk cId="1662126163" sldId="305"/>
        </pc:sldMkLst>
        <pc:spChg chg="mod">
          <ac:chgData name="Lane, Rob" userId="57f5d73c-1702-42d6-9520-c5ab5a5c70e4" providerId="ADAL" clId="{4A8FFCD5-C11C-4529-A932-61CCE11DEE0D}" dt="2023-06-11T22:44:51.875" v="72" actId="20577"/>
          <ac:spMkLst>
            <pc:docMk/>
            <pc:sldMk cId="1662126163" sldId="305"/>
            <ac:spMk id="16" creationId="{87137CA5-F678-69AD-1F3E-EE24DEAC3312}"/>
          </ac:spMkLst>
        </pc:spChg>
        <pc:picChg chg="add mod">
          <ac:chgData name="Lane, Rob" userId="57f5d73c-1702-42d6-9520-c5ab5a5c70e4" providerId="ADAL" clId="{4A8FFCD5-C11C-4529-A932-61CCE11DEE0D}" dt="2023-06-11T23:56:58.550" v="1386" actId="1076"/>
          <ac:picMkLst>
            <pc:docMk/>
            <pc:sldMk cId="1662126163" sldId="305"/>
            <ac:picMk id="2" creationId="{E624EFCC-57D5-DE36-4EE0-98F5F5B3CF39}"/>
          </ac:picMkLst>
        </pc:picChg>
      </pc:sldChg>
      <pc:sldChg chg="addSp modSp mod modAnim modNotesTx">
        <pc:chgData name="Lane, Rob" userId="57f5d73c-1702-42d6-9520-c5ab5a5c70e4" providerId="ADAL" clId="{4A8FFCD5-C11C-4529-A932-61CCE11DEE0D}" dt="2023-06-11T23:58:58.115" v="1458" actId="1076"/>
        <pc:sldMkLst>
          <pc:docMk/>
          <pc:sldMk cId="638888427" sldId="306"/>
        </pc:sldMkLst>
        <pc:spChg chg="mod">
          <ac:chgData name="Lane, Rob" userId="57f5d73c-1702-42d6-9520-c5ab5a5c70e4" providerId="ADAL" clId="{4A8FFCD5-C11C-4529-A932-61CCE11DEE0D}" dt="2023-06-11T22:46:51.414" v="238" actId="20577"/>
          <ac:spMkLst>
            <pc:docMk/>
            <pc:sldMk cId="638888427" sldId="306"/>
            <ac:spMk id="16" creationId="{87137CA5-F678-69AD-1F3E-EE24DEAC3312}"/>
          </ac:spMkLst>
        </pc:spChg>
        <pc:picChg chg="add mod">
          <ac:chgData name="Lane, Rob" userId="57f5d73c-1702-42d6-9520-c5ab5a5c70e4" providerId="ADAL" clId="{4A8FFCD5-C11C-4529-A932-61CCE11DEE0D}" dt="2023-06-11T23:58:58.115" v="1458" actId="1076"/>
          <ac:picMkLst>
            <pc:docMk/>
            <pc:sldMk cId="638888427" sldId="306"/>
            <ac:picMk id="2" creationId="{E73BF338-5978-12C0-54D5-2301048A78D7}"/>
          </ac:picMkLst>
        </pc:picChg>
      </pc:sldChg>
      <pc:sldChg chg="addSp modSp del mod">
        <pc:chgData name="Lane, Rob" userId="57f5d73c-1702-42d6-9520-c5ab5a5c70e4" providerId="ADAL" clId="{4A8FFCD5-C11C-4529-A932-61CCE11DEE0D}" dt="2023-06-11T23:52:56.826" v="1347" actId="47"/>
        <pc:sldMkLst>
          <pc:docMk/>
          <pc:sldMk cId="1872732317" sldId="308"/>
        </pc:sldMkLst>
        <pc:spChg chg="add mod">
          <ac:chgData name="Lane, Rob" userId="57f5d73c-1702-42d6-9520-c5ab5a5c70e4" providerId="ADAL" clId="{4A8FFCD5-C11C-4529-A932-61CCE11DEE0D}" dt="2023-06-11T23:40:22.099" v="1342" actId="207"/>
          <ac:spMkLst>
            <pc:docMk/>
            <pc:sldMk cId="1872732317" sldId="308"/>
            <ac:spMk id="7" creationId="{2EC127F1-A94D-F881-39E1-7138685C2726}"/>
          </ac:spMkLst>
        </pc:spChg>
      </pc:sldChg>
      <pc:sldChg chg="addSp delSp modSp mod ord modAnim modNotesTx">
        <pc:chgData name="Lane, Rob" userId="57f5d73c-1702-42d6-9520-c5ab5a5c70e4" providerId="ADAL" clId="{4A8FFCD5-C11C-4529-A932-61CCE11DEE0D}" dt="2023-06-12T01:04:02.959" v="2936" actId="1076"/>
        <pc:sldMkLst>
          <pc:docMk/>
          <pc:sldMk cId="3494010465" sldId="310"/>
        </pc:sldMkLst>
        <pc:spChg chg="add del mod">
          <ac:chgData name="Lane, Rob" userId="57f5d73c-1702-42d6-9520-c5ab5a5c70e4" providerId="ADAL" clId="{4A8FFCD5-C11C-4529-A932-61CCE11DEE0D}" dt="2023-06-12T00:51:47.605" v="2028" actId="478"/>
          <ac:spMkLst>
            <pc:docMk/>
            <pc:sldMk cId="3494010465" sldId="310"/>
            <ac:spMk id="7" creationId="{65A7BBA4-4540-3562-ED6A-9F0635820E37}"/>
          </ac:spMkLst>
        </pc:spChg>
        <pc:spChg chg="mod">
          <ac:chgData name="Lane, Rob" userId="57f5d73c-1702-42d6-9520-c5ab5a5c70e4" providerId="ADAL" clId="{4A8FFCD5-C11C-4529-A932-61CCE11DEE0D}" dt="2023-06-12T01:01:36.775" v="2757" actId="6549"/>
          <ac:spMkLst>
            <pc:docMk/>
            <pc:sldMk cId="3494010465" sldId="310"/>
            <ac:spMk id="14" creationId="{605F3E3E-495C-4DCC-3003-556B7ED9A7A0}"/>
          </ac:spMkLst>
        </pc:spChg>
        <pc:spChg chg="del">
          <ac:chgData name="Lane, Rob" userId="57f5d73c-1702-42d6-9520-c5ab5a5c70e4" providerId="ADAL" clId="{4A8FFCD5-C11C-4529-A932-61CCE11DEE0D}" dt="2023-06-12T00:51:42.818" v="2027" actId="478"/>
          <ac:spMkLst>
            <pc:docMk/>
            <pc:sldMk cId="3494010465" sldId="310"/>
            <ac:spMk id="16" creationId="{87137CA5-F678-69AD-1F3E-EE24DEAC3312}"/>
          </ac:spMkLst>
        </pc:spChg>
        <pc:grpChg chg="add del mod">
          <ac:chgData name="Lane, Rob" userId="57f5d73c-1702-42d6-9520-c5ab5a5c70e4" providerId="ADAL" clId="{4A8FFCD5-C11C-4529-A932-61CCE11DEE0D}" dt="2023-06-12T00:58:35.286" v="2689" actId="478"/>
          <ac:grpSpMkLst>
            <pc:docMk/>
            <pc:sldMk cId="3494010465" sldId="310"/>
            <ac:grpSpMk id="2" creationId="{5634BF0B-1C5D-87EE-208F-67CDC8FA668F}"/>
          </ac:grpSpMkLst>
        </pc:grpChg>
        <pc:graphicFrameChg chg="add mod modGraphic">
          <ac:chgData name="Lane, Rob" userId="57f5d73c-1702-42d6-9520-c5ab5a5c70e4" providerId="ADAL" clId="{4A8FFCD5-C11C-4529-A932-61CCE11DEE0D}" dt="2023-06-12T00:59:23.268" v="2703" actId="1076"/>
          <ac:graphicFrameMkLst>
            <pc:docMk/>
            <pc:sldMk cId="3494010465" sldId="310"/>
            <ac:graphicFrameMk id="5" creationId="{F040F888-C286-E9E9-1B9C-6320C6DA0057}"/>
          </ac:graphicFrameMkLst>
        </pc:graphicFrameChg>
        <pc:graphicFrameChg chg="add mod modGraphic">
          <ac:chgData name="Lane, Rob" userId="57f5d73c-1702-42d6-9520-c5ab5a5c70e4" providerId="ADAL" clId="{4A8FFCD5-C11C-4529-A932-61CCE11DEE0D}" dt="2023-06-12T01:00:59.457" v="2734" actId="2161"/>
          <ac:graphicFrameMkLst>
            <pc:docMk/>
            <pc:sldMk cId="3494010465" sldId="310"/>
            <ac:graphicFrameMk id="8" creationId="{CA9B1635-1D12-07AA-FAE9-887A69CA55B1}"/>
          </ac:graphicFrameMkLst>
        </pc:graphicFrameChg>
        <pc:picChg chg="mod">
          <ac:chgData name="Lane, Rob" userId="57f5d73c-1702-42d6-9520-c5ab5a5c70e4" providerId="ADAL" clId="{4A8FFCD5-C11C-4529-A932-61CCE11DEE0D}" dt="2023-06-11T23:22:23.227" v="1234"/>
          <ac:picMkLst>
            <pc:docMk/>
            <pc:sldMk cId="3494010465" sldId="310"/>
            <ac:picMk id="3" creationId="{B4E1FA96-A3D9-B571-0D12-864860E4CFF0}"/>
          </ac:picMkLst>
        </pc:picChg>
        <pc:picChg chg="mod">
          <ac:chgData name="Lane, Rob" userId="57f5d73c-1702-42d6-9520-c5ab5a5c70e4" providerId="ADAL" clId="{4A8FFCD5-C11C-4529-A932-61CCE11DEE0D}" dt="2023-06-11T23:22:23.227" v="1234"/>
          <ac:picMkLst>
            <pc:docMk/>
            <pc:sldMk cId="3494010465" sldId="310"/>
            <ac:picMk id="4" creationId="{6920AE05-CB60-B787-E366-55EBFAD4D96B}"/>
          </ac:picMkLst>
        </pc:picChg>
        <pc:picChg chg="add mod">
          <ac:chgData name="Lane, Rob" userId="57f5d73c-1702-42d6-9520-c5ab5a5c70e4" providerId="ADAL" clId="{4A8FFCD5-C11C-4529-A932-61CCE11DEE0D}" dt="2023-06-12T01:04:02.959" v="2936" actId="1076"/>
          <ac:picMkLst>
            <pc:docMk/>
            <pc:sldMk cId="3494010465" sldId="310"/>
            <ac:picMk id="9" creationId="{24369645-8640-DC74-6088-217016AA426F}"/>
          </ac:picMkLst>
        </pc:picChg>
      </pc:sldChg>
      <pc:sldChg chg="addSp delSp modSp del mod">
        <pc:chgData name="Lane, Rob" userId="57f5d73c-1702-42d6-9520-c5ab5a5c70e4" providerId="ADAL" clId="{4A8FFCD5-C11C-4529-A932-61CCE11DEE0D}" dt="2023-06-12T01:20:27.769" v="4310" actId="2696"/>
        <pc:sldMkLst>
          <pc:docMk/>
          <pc:sldMk cId="465976574" sldId="311"/>
        </pc:sldMkLst>
        <pc:spChg chg="mod">
          <ac:chgData name="Lane, Rob" userId="57f5d73c-1702-42d6-9520-c5ab5a5c70e4" providerId="ADAL" clId="{4A8FFCD5-C11C-4529-A932-61CCE11DEE0D}" dt="2023-06-11T23:22:19.529" v="1232" actId="14100"/>
          <ac:spMkLst>
            <pc:docMk/>
            <pc:sldMk cId="465976574" sldId="311"/>
            <ac:spMk id="16" creationId="{87137CA5-F678-69AD-1F3E-EE24DEAC3312}"/>
          </ac:spMkLst>
        </pc:spChg>
        <pc:grpChg chg="add del mod">
          <ac:chgData name="Lane, Rob" userId="57f5d73c-1702-42d6-9520-c5ab5a5c70e4" providerId="ADAL" clId="{4A8FFCD5-C11C-4529-A932-61CCE11DEE0D}" dt="2023-06-11T23:22:21.873" v="1233" actId="21"/>
          <ac:grpSpMkLst>
            <pc:docMk/>
            <pc:sldMk cId="465976574" sldId="311"/>
            <ac:grpSpMk id="4" creationId="{79463AC6-520A-BDD3-9DF0-35A024ABC880}"/>
          </ac:grpSpMkLst>
        </pc:grpChg>
        <pc:picChg chg="add mod modCrop">
          <ac:chgData name="Lane, Rob" userId="57f5d73c-1702-42d6-9520-c5ab5a5c70e4" providerId="ADAL" clId="{4A8FFCD5-C11C-4529-A932-61CCE11DEE0D}" dt="2023-06-11T23:21:18.405" v="1167" actId="164"/>
          <ac:picMkLst>
            <pc:docMk/>
            <pc:sldMk cId="465976574" sldId="311"/>
            <ac:picMk id="2" creationId="{11F3D7F0-38D7-AFF0-6D7F-F74EB53BBB68}"/>
          </ac:picMkLst>
        </pc:picChg>
        <pc:picChg chg="add mod">
          <ac:chgData name="Lane, Rob" userId="57f5d73c-1702-42d6-9520-c5ab5a5c70e4" providerId="ADAL" clId="{4A8FFCD5-C11C-4529-A932-61CCE11DEE0D}" dt="2023-06-11T23:21:18.405" v="1167" actId="164"/>
          <ac:picMkLst>
            <pc:docMk/>
            <pc:sldMk cId="465976574" sldId="311"/>
            <ac:picMk id="3" creationId="{2A63C971-7EFA-0C6A-1629-263E1ACD9313}"/>
          </ac:picMkLst>
        </pc:picChg>
      </pc:sldChg>
      <pc:sldChg chg="addSp modSp mod modAnim modNotesTx">
        <pc:chgData name="Lane, Rob" userId="57f5d73c-1702-42d6-9520-c5ab5a5c70e4" providerId="ADAL" clId="{4A8FFCD5-C11C-4529-A932-61CCE11DEE0D}" dt="2023-06-12T00:01:23.777" v="1507" actId="1076"/>
        <pc:sldMkLst>
          <pc:docMk/>
          <pc:sldMk cId="928115823" sldId="328"/>
        </pc:sldMkLst>
        <pc:spChg chg="mod">
          <ac:chgData name="Lane, Rob" userId="57f5d73c-1702-42d6-9520-c5ab5a5c70e4" providerId="ADAL" clId="{4A8FFCD5-C11C-4529-A932-61CCE11DEE0D}" dt="2023-06-11T22:50:12.256" v="363" actId="5793"/>
          <ac:spMkLst>
            <pc:docMk/>
            <pc:sldMk cId="928115823" sldId="328"/>
            <ac:spMk id="14" creationId="{605F3E3E-495C-4DCC-3003-556B7ED9A7A0}"/>
          </ac:spMkLst>
        </pc:spChg>
        <pc:picChg chg="add mod">
          <ac:chgData name="Lane, Rob" userId="57f5d73c-1702-42d6-9520-c5ab5a5c70e4" providerId="ADAL" clId="{4A8FFCD5-C11C-4529-A932-61CCE11DEE0D}" dt="2023-06-12T00:01:23.777" v="1507" actId="1076"/>
          <ac:picMkLst>
            <pc:docMk/>
            <pc:sldMk cId="928115823" sldId="328"/>
            <ac:picMk id="3" creationId="{1944FDC4-F2C0-5EA3-8086-A81D1AB3479A}"/>
          </ac:picMkLst>
        </pc:picChg>
      </pc:sldChg>
      <pc:sldChg chg="addSp delSp modSp mod modAnim modNotesTx">
        <pc:chgData name="Lane, Rob" userId="57f5d73c-1702-42d6-9520-c5ab5a5c70e4" providerId="ADAL" clId="{4A8FFCD5-C11C-4529-A932-61CCE11DEE0D}" dt="2023-06-12T00:06:53.142" v="1727" actId="1076"/>
        <pc:sldMkLst>
          <pc:docMk/>
          <pc:sldMk cId="4039874283" sldId="329"/>
        </pc:sldMkLst>
        <pc:spChg chg="mod">
          <ac:chgData name="Lane, Rob" userId="57f5d73c-1702-42d6-9520-c5ab5a5c70e4" providerId="ADAL" clId="{4A8FFCD5-C11C-4529-A932-61CCE11DEE0D}" dt="2023-06-12T00:02:14.746" v="1551" actId="20577"/>
          <ac:spMkLst>
            <pc:docMk/>
            <pc:sldMk cId="4039874283" sldId="329"/>
            <ac:spMk id="7" creationId="{15D1670E-0E6E-8D65-18C0-155AD9800170}"/>
          </ac:spMkLst>
        </pc:spChg>
        <pc:spChg chg="mod">
          <ac:chgData name="Lane, Rob" userId="57f5d73c-1702-42d6-9520-c5ab5a5c70e4" providerId="ADAL" clId="{4A8FFCD5-C11C-4529-A932-61CCE11DEE0D}" dt="2023-06-11T22:49:36.835" v="341" actId="20577"/>
          <ac:spMkLst>
            <pc:docMk/>
            <pc:sldMk cId="4039874283" sldId="329"/>
            <ac:spMk id="14" creationId="{605F3E3E-495C-4DCC-3003-556B7ED9A7A0}"/>
          </ac:spMkLst>
        </pc:spChg>
        <pc:picChg chg="add mod">
          <ac:chgData name="Lane, Rob" userId="57f5d73c-1702-42d6-9520-c5ab5a5c70e4" providerId="ADAL" clId="{4A8FFCD5-C11C-4529-A932-61CCE11DEE0D}" dt="2023-06-11T22:47:35.756" v="241" actId="1076"/>
          <ac:picMkLst>
            <pc:docMk/>
            <pc:sldMk cId="4039874283" sldId="329"/>
            <ac:picMk id="2" creationId="{2AEC0987-0FC6-AAAF-D315-E37126CA0821}"/>
          </ac:picMkLst>
        </pc:picChg>
        <pc:picChg chg="del">
          <ac:chgData name="Lane, Rob" userId="57f5d73c-1702-42d6-9520-c5ab5a5c70e4" providerId="ADAL" clId="{4A8FFCD5-C11C-4529-A932-61CCE11DEE0D}" dt="2023-06-11T22:47:43.377" v="243" actId="478"/>
          <ac:picMkLst>
            <pc:docMk/>
            <pc:sldMk cId="4039874283" sldId="329"/>
            <ac:picMk id="3" creationId="{5B936F22-DAAE-A049-D598-57E15488EAB4}"/>
          </ac:picMkLst>
        </pc:picChg>
        <pc:picChg chg="mod">
          <ac:chgData name="Lane, Rob" userId="57f5d73c-1702-42d6-9520-c5ab5a5c70e4" providerId="ADAL" clId="{4A8FFCD5-C11C-4529-A932-61CCE11DEE0D}" dt="2023-06-12T00:02:29.470" v="1553" actId="14100"/>
          <ac:picMkLst>
            <pc:docMk/>
            <pc:sldMk cId="4039874283" sldId="329"/>
            <ac:picMk id="5" creationId="{E680168D-9EC9-7450-D8DC-2D590C2DC112}"/>
          </ac:picMkLst>
        </pc:picChg>
        <pc:picChg chg="del">
          <ac:chgData name="Lane, Rob" userId="57f5d73c-1702-42d6-9520-c5ab5a5c70e4" providerId="ADAL" clId="{4A8FFCD5-C11C-4529-A932-61CCE11DEE0D}" dt="2023-06-11T22:47:33.192" v="240" actId="478"/>
          <ac:picMkLst>
            <pc:docMk/>
            <pc:sldMk cId="4039874283" sldId="329"/>
            <ac:picMk id="6" creationId="{33420F09-5ED1-F851-A832-60120B3014D1}"/>
          </ac:picMkLst>
        </pc:picChg>
        <pc:picChg chg="add mod">
          <ac:chgData name="Lane, Rob" userId="57f5d73c-1702-42d6-9520-c5ab5a5c70e4" providerId="ADAL" clId="{4A8FFCD5-C11C-4529-A932-61CCE11DEE0D}" dt="2023-06-11T22:47:49.369" v="245" actId="1076"/>
          <ac:picMkLst>
            <pc:docMk/>
            <pc:sldMk cId="4039874283" sldId="329"/>
            <ac:picMk id="8" creationId="{0F432C27-A68E-EF85-14EC-D4BB27BCE255}"/>
          </ac:picMkLst>
        </pc:picChg>
        <pc:picChg chg="add mod">
          <ac:chgData name="Lane, Rob" userId="57f5d73c-1702-42d6-9520-c5ab5a5c70e4" providerId="ADAL" clId="{4A8FFCD5-C11C-4529-A932-61CCE11DEE0D}" dt="2023-06-12T00:06:53.142" v="1727" actId="1076"/>
          <ac:picMkLst>
            <pc:docMk/>
            <pc:sldMk cId="4039874283" sldId="329"/>
            <ac:picMk id="9" creationId="{2BFD56A4-F443-CAD4-AE2D-FFC94B08AADA}"/>
          </ac:picMkLst>
        </pc:picChg>
      </pc:sldChg>
      <pc:sldChg chg="modSp del mod ord modNotesTx">
        <pc:chgData name="Lane, Rob" userId="57f5d73c-1702-42d6-9520-c5ab5a5c70e4" providerId="ADAL" clId="{4A8FFCD5-C11C-4529-A932-61CCE11DEE0D}" dt="2023-06-12T00:13:08.854" v="1738" actId="2696"/>
        <pc:sldMkLst>
          <pc:docMk/>
          <pc:sldMk cId="1855252619" sldId="331"/>
        </pc:sldMkLst>
        <pc:spChg chg="mod">
          <ac:chgData name="Lane, Rob" userId="57f5d73c-1702-42d6-9520-c5ab5a5c70e4" providerId="ADAL" clId="{4A8FFCD5-C11C-4529-A932-61CCE11DEE0D}" dt="2023-06-12T00:12:48.052" v="1736" actId="21"/>
          <ac:spMkLst>
            <pc:docMk/>
            <pc:sldMk cId="1855252619" sldId="331"/>
            <ac:spMk id="16" creationId="{87137CA5-F678-69AD-1F3E-EE24DEAC3312}"/>
          </ac:spMkLst>
        </pc:spChg>
      </pc:sldChg>
      <pc:sldChg chg="addSp delSp modSp mod ord delAnim modAnim modNotesTx">
        <pc:chgData name="Lane, Rob" userId="57f5d73c-1702-42d6-9520-c5ab5a5c70e4" providerId="ADAL" clId="{4A8FFCD5-C11C-4529-A932-61CCE11DEE0D}" dt="2023-06-12T00:14:59.492" v="1741" actId="1076"/>
        <pc:sldMkLst>
          <pc:docMk/>
          <pc:sldMk cId="3578128139" sldId="332"/>
        </pc:sldMkLst>
        <pc:spChg chg="mod">
          <ac:chgData name="Lane, Rob" userId="57f5d73c-1702-42d6-9520-c5ab5a5c70e4" providerId="ADAL" clId="{4A8FFCD5-C11C-4529-A932-61CCE11DEE0D}" dt="2023-06-11T22:50:19.615" v="375" actId="20577"/>
          <ac:spMkLst>
            <pc:docMk/>
            <pc:sldMk cId="3578128139" sldId="332"/>
            <ac:spMk id="14" creationId="{605F3E3E-495C-4DCC-3003-556B7ED9A7A0}"/>
          </ac:spMkLst>
        </pc:spChg>
        <pc:graphicFrameChg chg="modGraphic">
          <ac:chgData name="Lane, Rob" userId="57f5d73c-1702-42d6-9520-c5ab5a5c70e4" providerId="ADAL" clId="{4A8FFCD5-C11C-4529-A932-61CCE11DEE0D}" dt="2023-06-11T22:55:09.623" v="973" actId="313"/>
          <ac:graphicFrameMkLst>
            <pc:docMk/>
            <pc:sldMk cId="3578128139" sldId="332"/>
            <ac:graphicFrameMk id="2" creationId="{CD282530-6A57-BD7C-8A0B-FA932522D97E}"/>
          </ac:graphicFrameMkLst>
        </pc:graphicFrameChg>
        <pc:picChg chg="add del mod">
          <ac:chgData name="Lane, Rob" userId="57f5d73c-1702-42d6-9520-c5ab5a5c70e4" providerId="ADAL" clId="{4A8FFCD5-C11C-4529-A932-61CCE11DEE0D}" dt="2023-06-12T00:13:20.142" v="1739" actId="478"/>
          <ac:picMkLst>
            <pc:docMk/>
            <pc:sldMk cId="3578128139" sldId="332"/>
            <ac:picMk id="3" creationId="{25661AB4-7B2A-B6A8-9917-211994B5B556}"/>
          </ac:picMkLst>
        </pc:picChg>
        <pc:picChg chg="add mod">
          <ac:chgData name="Lane, Rob" userId="57f5d73c-1702-42d6-9520-c5ab5a5c70e4" providerId="ADAL" clId="{4A8FFCD5-C11C-4529-A932-61CCE11DEE0D}" dt="2023-06-12T00:14:59.492" v="1741" actId="1076"/>
          <ac:picMkLst>
            <pc:docMk/>
            <pc:sldMk cId="3578128139" sldId="332"/>
            <ac:picMk id="4" creationId="{3939CF44-7F0D-7C5F-25A3-FF557E724055}"/>
          </ac:picMkLst>
        </pc:picChg>
      </pc:sldChg>
      <pc:sldChg chg="addSp delSp modSp mod ord delAnim modAnim modNotesTx">
        <pc:chgData name="Lane, Rob" userId="57f5d73c-1702-42d6-9520-c5ab5a5c70e4" providerId="ADAL" clId="{4A8FFCD5-C11C-4529-A932-61CCE11DEE0D}" dt="2023-06-12T00:17:27.298" v="1833" actId="1076"/>
        <pc:sldMkLst>
          <pc:docMk/>
          <pc:sldMk cId="451470110" sldId="333"/>
        </pc:sldMkLst>
        <pc:spChg chg="mod">
          <ac:chgData name="Lane, Rob" userId="57f5d73c-1702-42d6-9520-c5ab5a5c70e4" providerId="ADAL" clId="{4A8FFCD5-C11C-4529-A932-61CCE11DEE0D}" dt="2023-06-11T22:51:38.027" v="610" actId="20577"/>
          <ac:spMkLst>
            <pc:docMk/>
            <pc:sldMk cId="451470110" sldId="333"/>
            <ac:spMk id="7" creationId="{15D1670E-0E6E-8D65-18C0-155AD9800170}"/>
          </ac:spMkLst>
        </pc:spChg>
        <pc:spChg chg="mod">
          <ac:chgData name="Lane, Rob" userId="57f5d73c-1702-42d6-9520-c5ab5a5c70e4" providerId="ADAL" clId="{4A8FFCD5-C11C-4529-A932-61CCE11DEE0D}" dt="2023-06-11T22:57:00.303" v="1036" actId="20577"/>
          <ac:spMkLst>
            <pc:docMk/>
            <pc:sldMk cId="451470110" sldId="333"/>
            <ac:spMk id="14" creationId="{605F3E3E-495C-4DCC-3003-556B7ED9A7A0}"/>
          </ac:spMkLst>
        </pc:spChg>
        <pc:picChg chg="add del mod">
          <ac:chgData name="Lane, Rob" userId="57f5d73c-1702-42d6-9520-c5ab5a5c70e4" providerId="ADAL" clId="{4A8FFCD5-C11C-4529-A932-61CCE11DEE0D}" dt="2023-06-12T00:15:12.669" v="1742" actId="478"/>
          <ac:picMkLst>
            <pc:docMk/>
            <pc:sldMk cId="451470110" sldId="333"/>
            <ac:picMk id="3" creationId="{8949157B-BB40-BE74-1A86-499B311DA535}"/>
          </ac:picMkLst>
        </pc:picChg>
        <pc:picChg chg="add mod">
          <ac:chgData name="Lane, Rob" userId="57f5d73c-1702-42d6-9520-c5ab5a5c70e4" providerId="ADAL" clId="{4A8FFCD5-C11C-4529-A932-61CCE11DEE0D}" dt="2023-06-12T00:17:27.298" v="1833" actId="1076"/>
          <ac:picMkLst>
            <pc:docMk/>
            <pc:sldMk cId="451470110" sldId="333"/>
            <ac:picMk id="4" creationId="{93268E20-85AB-E2FB-40CE-FB1F515F5713}"/>
          </ac:picMkLst>
        </pc:picChg>
      </pc:sldChg>
      <pc:sldChg chg="add del">
        <pc:chgData name="Lane, Rob" userId="57f5d73c-1702-42d6-9520-c5ab5a5c70e4" providerId="ADAL" clId="{4A8FFCD5-C11C-4529-A932-61CCE11DEE0D}" dt="2023-06-11T23:16:25.823" v="1083" actId="47"/>
        <pc:sldMkLst>
          <pc:docMk/>
          <pc:sldMk cId="3466123685" sldId="350"/>
        </pc:sldMkLst>
      </pc:sldChg>
      <pc:sldChg chg="add del">
        <pc:chgData name="Lane, Rob" userId="57f5d73c-1702-42d6-9520-c5ab5a5c70e4" providerId="ADAL" clId="{4A8FFCD5-C11C-4529-A932-61CCE11DEE0D}" dt="2023-06-11T23:17:18.168" v="1096" actId="47"/>
        <pc:sldMkLst>
          <pc:docMk/>
          <pc:sldMk cId="2536216309" sldId="351"/>
        </pc:sldMkLst>
      </pc:sldChg>
      <pc:sldChg chg="add del">
        <pc:chgData name="Lane, Rob" userId="57f5d73c-1702-42d6-9520-c5ab5a5c70e4" providerId="ADAL" clId="{4A8FFCD5-C11C-4529-A932-61CCE11DEE0D}" dt="2023-06-11T23:17:56.965" v="1121" actId="47"/>
        <pc:sldMkLst>
          <pc:docMk/>
          <pc:sldMk cId="1227172467" sldId="352"/>
        </pc:sldMkLst>
      </pc:sldChg>
      <pc:sldChg chg="add del">
        <pc:chgData name="Lane, Rob" userId="57f5d73c-1702-42d6-9520-c5ab5a5c70e4" providerId="ADAL" clId="{4A8FFCD5-C11C-4529-A932-61CCE11DEE0D}" dt="2023-06-11T23:18:35.582" v="1139" actId="47"/>
        <pc:sldMkLst>
          <pc:docMk/>
          <pc:sldMk cId="576028296" sldId="353"/>
        </pc:sldMkLst>
      </pc:sldChg>
      <pc:sldChg chg="addSp delSp modSp add mod delAnim modAnim modNotesTx">
        <pc:chgData name="Lane, Rob" userId="57f5d73c-1702-42d6-9520-c5ab5a5c70e4" providerId="ADAL" clId="{4A8FFCD5-C11C-4529-A932-61CCE11DEE0D}" dt="2023-06-12T00:20:08.539" v="1838" actId="1076"/>
        <pc:sldMkLst>
          <pc:docMk/>
          <pc:sldMk cId="3244960635" sldId="354"/>
        </pc:sldMkLst>
        <pc:spChg chg="add del mod">
          <ac:chgData name="Lane, Rob" userId="57f5d73c-1702-42d6-9520-c5ab5a5c70e4" providerId="ADAL" clId="{4A8FFCD5-C11C-4529-A932-61CCE11DEE0D}" dt="2023-06-11T23:15:50.650" v="1075" actId="478"/>
          <ac:spMkLst>
            <pc:docMk/>
            <pc:sldMk cId="3244960635" sldId="354"/>
            <ac:spMk id="11" creationId="{9B06E9D2-DE80-7CE1-D81C-98FAF2909A56}"/>
          </ac:spMkLst>
        </pc:spChg>
        <pc:spChg chg="mod">
          <ac:chgData name="Lane, Rob" userId="57f5d73c-1702-42d6-9520-c5ab5a5c70e4" providerId="ADAL" clId="{4A8FFCD5-C11C-4529-A932-61CCE11DEE0D}" dt="2023-06-11T23:15:57.364" v="1077" actId="1076"/>
          <ac:spMkLst>
            <pc:docMk/>
            <pc:sldMk cId="3244960635" sldId="354"/>
            <ac:spMk id="14" creationId="{605F3E3E-495C-4DCC-3003-556B7ED9A7A0}"/>
          </ac:spMkLst>
        </pc:spChg>
        <pc:spChg chg="del">
          <ac:chgData name="Lane, Rob" userId="57f5d73c-1702-42d6-9520-c5ab5a5c70e4" providerId="ADAL" clId="{4A8FFCD5-C11C-4529-A932-61CCE11DEE0D}" dt="2023-06-11T23:15:44.634" v="1073" actId="478"/>
          <ac:spMkLst>
            <pc:docMk/>
            <pc:sldMk cId="3244960635" sldId="354"/>
            <ac:spMk id="16" creationId="{87137CA5-F678-69AD-1F3E-EE24DEAC3312}"/>
          </ac:spMkLst>
        </pc:spChg>
        <pc:grpChg chg="add del mod">
          <ac:chgData name="Lane, Rob" userId="57f5d73c-1702-42d6-9520-c5ab5a5c70e4" providerId="ADAL" clId="{4A8FFCD5-C11C-4529-A932-61CCE11DEE0D}" dt="2023-06-11T23:53:32.302" v="1351" actId="478"/>
          <ac:grpSpMkLst>
            <pc:docMk/>
            <pc:sldMk cId="3244960635" sldId="354"/>
            <ac:grpSpMk id="17" creationId="{D1662809-70E7-E1FB-299B-D907FBC583BA}"/>
          </ac:grpSpMkLst>
        </pc:grpChg>
        <pc:grpChg chg="add mod">
          <ac:chgData name="Lane, Rob" userId="57f5d73c-1702-42d6-9520-c5ab5a5c70e4" providerId="ADAL" clId="{4A8FFCD5-C11C-4529-A932-61CCE11DEE0D}" dt="2023-06-11T23:53:52.551" v="1358" actId="1076"/>
          <ac:grpSpMkLst>
            <pc:docMk/>
            <pc:sldMk cId="3244960635" sldId="354"/>
            <ac:grpSpMk id="19" creationId="{DBE400A0-BA21-DFAA-0F48-98217EC96A36}"/>
          </ac:grpSpMkLst>
        </pc:grpChg>
        <pc:picChg chg="del">
          <ac:chgData name="Lane, Rob" userId="57f5d73c-1702-42d6-9520-c5ab5a5c70e4" providerId="ADAL" clId="{4A8FFCD5-C11C-4529-A932-61CCE11DEE0D}" dt="2023-06-11T23:15:34.273" v="1072" actId="478"/>
          <ac:picMkLst>
            <pc:docMk/>
            <pc:sldMk cId="3244960635" sldId="354"/>
            <ac:picMk id="2" creationId="{DD7B344E-100E-D85B-DFDE-9B44FCA7FE03}"/>
          </ac:picMkLst>
        </pc:picChg>
        <pc:picChg chg="del">
          <ac:chgData name="Lane, Rob" userId="57f5d73c-1702-42d6-9520-c5ab5a5c70e4" providerId="ADAL" clId="{4A8FFCD5-C11C-4529-A932-61CCE11DEE0D}" dt="2023-06-11T23:15:33.903" v="1071" actId="478"/>
          <ac:picMkLst>
            <pc:docMk/>
            <pc:sldMk cId="3244960635" sldId="354"/>
            <ac:picMk id="3" creationId="{3B482D64-859E-4B4C-3ED8-A1542D78F11F}"/>
          </ac:picMkLst>
        </pc:picChg>
        <pc:picChg chg="del">
          <ac:chgData name="Lane, Rob" userId="57f5d73c-1702-42d6-9520-c5ab5a5c70e4" providerId="ADAL" clId="{4A8FFCD5-C11C-4529-A932-61CCE11DEE0D}" dt="2023-06-11T23:15:33.554" v="1070" actId="478"/>
          <ac:picMkLst>
            <pc:docMk/>
            <pc:sldMk cId="3244960635" sldId="354"/>
            <ac:picMk id="4" creationId="{E73E8FA0-4CB1-8517-BAC0-9CD8BA963012}"/>
          </ac:picMkLst>
        </pc:picChg>
        <pc:picChg chg="del">
          <ac:chgData name="Lane, Rob" userId="57f5d73c-1702-42d6-9520-c5ab5a5c70e4" providerId="ADAL" clId="{4A8FFCD5-C11C-4529-A932-61CCE11DEE0D}" dt="2023-06-11T23:15:32.025" v="1069" actId="478"/>
          <ac:picMkLst>
            <pc:docMk/>
            <pc:sldMk cId="3244960635" sldId="354"/>
            <ac:picMk id="5" creationId="{CB055409-2651-48B4-A687-288628AC9828}"/>
          </ac:picMkLst>
        </pc:picChg>
        <pc:picChg chg="del">
          <ac:chgData name="Lane, Rob" userId="57f5d73c-1702-42d6-9520-c5ab5a5c70e4" providerId="ADAL" clId="{4A8FFCD5-C11C-4529-A932-61CCE11DEE0D}" dt="2023-06-11T23:15:32.025" v="1069" actId="478"/>
          <ac:picMkLst>
            <pc:docMk/>
            <pc:sldMk cId="3244960635" sldId="354"/>
            <ac:picMk id="6" creationId="{BD372572-C531-5F66-11DA-0AFFC2343358}"/>
          </ac:picMkLst>
        </pc:picChg>
        <pc:picChg chg="add del mod">
          <ac:chgData name="Lane, Rob" userId="57f5d73c-1702-42d6-9520-c5ab5a5c70e4" providerId="ADAL" clId="{4A8FFCD5-C11C-4529-A932-61CCE11DEE0D}" dt="2023-06-11T23:15:32.025" v="1069" actId="478"/>
          <ac:picMkLst>
            <pc:docMk/>
            <pc:sldMk cId="3244960635" sldId="354"/>
            <ac:picMk id="7" creationId="{FE53A434-0B45-083C-27BD-3F8EDE304560}"/>
          </ac:picMkLst>
        </pc:picChg>
        <pc:picChg chg="add del mod">
          <ac:chgData name="Lane, Rob" userId="57f5d73c-1702-42d6-9520-c5ab5a5c70e4" providerId="ADAL" clId="{4A8FFCD5-C11C-4529-A932-61CCE11DEE0D}" dt="2023-06-11T23:15:32.025" v="1069" actId="478"/>
          <ac:picMkLst>
            <pc:docMk/>
            <pc:sldMk cId="3244960635" sldId="354"/>
            <ac:picMk id="8" creationId="{7885707A-C755-5D73-807E-6017B3ABA5C5}"/>
          </ac:picMkLst>
        </pc:picChg>
        <pc:picChg chg="add del mod">
          <ac:chgData name="Lane, Rob" userId="57f5d73c-1702-42d6-9520-c5ab5a5c70e4" providerId="ADAL" clId="{4A8FFCD5-C11C-4529-A932-61CCE11DEE0D}" dt="2023-06-11T23:15:32.025" v="1069" actId="478"/>
          <ac:picMkLst>
            <pc:docMk/>
            <pc:sldMk cId="3244960635" sldId="354"/>
            <ac:picMk id="9" creationId="{94F2AECE-A37C-654A-952B-A867B3FECE6D}"/>
          </ac:picMkLst>
        </pc:picChg>
        <pc:picChg chg="add del mod topLvl">
          <ac:chgData name="Lane, Rob" userId="57f5d73c-1702-42d6-9520-c5ab5a5c70e4" providerId="ADAL" clId="{4A8FFCD5-C11C-4529-A932-61CCE11DEE0D}" dt="2023-06-11T23:53:34.491" v="1352" actId="478"/>
          <ac:picMkLst>
            <pc:docMk/>
            <pc:sldMk cId="3244960635" sldId="354"/>
            <ac:picMk id="12" creationId="{D301FB57-B508-A89B-2D1F-50B848924602}"/>
          </ac:picMkLst>
        </pc:picChg>
        <pc:picChg chg="add del mod">
          <ac:chgData name="Lane, Rob" userId="57f5d73c-1702-42d6-9520-c5ab5a5c70e4" providerId="ADAL" clId="{4A8FFCD5-C11C-4529-A932-61CCE11DEE0D}" dt="2023-06-12T00:17:40.484" v="1834" actId="478"/>
          <ac:picMkLst>
            <pc:docMk/>
            <pc:sldMk cId="3244960635" sldId="354"/>
            <ac:picMk id="18" creationId="{B93DE489-E721-D7DC-1C1C-0DCAA268B16B}"/>
          </ac:picMkLst>
        </pc:picChg>
        <pc:picChg chg="mod">
          <ac:chgData name="Lane, Rob" userId="57f5d73c-1702-42d6-9520-c5ab5a5c70e4" providerId="ADAL" clId="{4A8FFCD5-C11C-4529-A932-61CCE11DEE0D}" dt="2023-06-11T23:53:26.015" v="1349"/>
          <ac:picMkLst>
            <pc:docMk/>
            <pc:sldMk cId="3244960635" sldId="354"/>
            <ac:picMk id="20" creationId="{521C9599-DFFB-1638-4F5F-99A2D06A32F7}"/>
          </ac:picMkLst>
        </pc:picChg>
        <pc:picChg chg="add mod">
          <ac:chgData name="Lane, Rob" userId="57f5d73c-1702-42d6-9520-c5ab5a5c70e4" providerId="ADAL" clId="{4A8FFCD5-C11C-4529-A932-61CCE11DEE0D}" dt="2023-06-12T00:20:08.539" v="1838" actId="1076"/>
          <ac:picMkLst>
            <pc:docMk/>
            <pc:sldMk cId="3244960635" sldId="354"/>
            <ac:picMk id="22" creationId="{74115C8E-36AD-3134-8432-46B69750A0DC}"/>
          </ac:picMkLst>
        </pc:picChg>
        <pc:cxnChg chg="add del mod topLvl">
          <ac:chgData name="Lane, Rob" userId="57f5d73c-1702-42d6-9520-c5ab5a5c70e4" providerId="ADAL" clId="{4A8FFCD5-C11C-4529-A932-61CCE11DEE0D}" dt="2023-06-11T23:53:32.302" v="1351" actId="478"/>
          <ac:cxnSpMkLst>
            <pc:docMk/>
            <pc:sldMk cId="3244960635" sldId="354"/>
            <ac:cxnSpMk id="15" creationId="{9EB3A248-264A-3165-608C-76E8F587C7DD}"/>
          </ac:cxnSpMkLst>
        </pc:cxnChg>
        <pc:cxnChg chg="mod">
          <ac:chgData name="Lane, Rob" userId="57f5d73c-1702-42d6-9520-c5ab5a5c70e4" providerId="ADAL" clId="{4A8FFCD5-C11C-4529-A932-61CCE11DEE0D}" dt="2023-06-11T23:53:26.015" v="1349"/>
          <ac:cxnSpMkLst>
            <pc:docMk/>
            <pc:sldMk cId="3244960635" sldId="354"/>
            <ac:cxnSpMk id="21" creationId="{0CC056BD-110D-F0B3-A7BF-7EFFC4566023}"/>
          </ac:cxnSpMkLst>
        </pc:cxnChg>
      </pc:sldChg>
      <pc:sldChg chg="addSp delSp modSp add mod delAnim modAnim modNotesTx">
        <pc:chgData name="Lane, Rob" userId="57f5d73c-1702-42d6-9520-c5ab5a5c70e4" providerId="ADAL" clId="{4A8FFCD5-C11C-4529-A932-61CCE11DEE0D}" dt="2023-06-12T00:32:22.471" v="1841" actId="1076"/>
        <pc:sldMkLst>
          <pc:docMk/>
          <pc:sldMk cId="3537923051" sldId="355"/>
        </pc:sldMkLst>
        <pc:spChg chg="mod">
          <ac:chgData name="Lane, Rob" userId="57f5d73c-1702-42d6-9520-c5ab5a5c70e4" providerId="ADAL" clId="{4A8FFCD5-C11C-4529-A932-61CCE11DEE0D}" dt="2023-06-11T23:16:35.089" v="1089" actId="20577"/>
          <ac:spMkLst>
            <pc:docMk/>
            <pc:sldMk cId="3537923051" sldId="355"/>
            <ac:spMk id="14" creationId="{605F3E3E-495C-4DCC-3003-556B7ED9A7A0}"/>
          </ac:spMkLst>
        </pc:spChg>
        <pc:grpChg chg="del">
          <ac:chgData name="Lane, Rob" userId="57f5d73c-1702-42d6-9520-c5ab5a5c70e4" providerId="ADAL" clId="{4A8FFCD5-C11C-4529-A932-61CCE11DEE0D}" dt="2023-06-11T23:16:41.037" v="1090" actId="478"/>
          <ac:grpSpMkLst>
            <pc:docMk/>
            <pc:sldMk cId="3537923051" sldId="355"/>
            <ac:grpSpMk id="17" creationId="{D1662809-70E7-E1FB-299B-D907FBC583BA}"/>
          </ac:grpSpMkLst>
        </pc:grpChg>
        <pc:picChg chg="add mod">
          <ac:chgData name="Lane, Rob" userId="57f5d73c-1702-42d6-9520-c5ab5a5c70e4" providerId="ADAL" clId="{4A8FFCD5-C11C-4529-A932-61CCE11DEE0D}" dt="2023-06-11T23:17:11.421" v="1095" actId="1076"/>
          <ac:picMkLst>
            <pc:docMk/>
            <pc:sldMk cId="3537923051" sldId="355"/>
            <ac:picMk id="2" creationId="{D43AF107-1657-E6E7-E996-0FB8BF2CAE14}"/>
          </ac:picMkLst>
        </pc:picChg>
        <pc:picChg chg="add del mod">
          <ac:chgData name="Lane, Rob" userId="57f5d73c-1702-42d6-9520-c5ab5a5c70e4" providerId="ADAL" clId="{4A8FFCD5-C11C-4529-A932-61CCE11DEE0D}" dt="2023-06-12T00:20:15.339" v="1839" actId="478"/>
          <ac:picMkLst>
            <pc:docMk/>
            <pc:sldMk cId="3537923051" sldId="355"/>
            <ac:picMk id="3" creationId="{0CDF2E0E-664D-EE99-7CCF-3BD7C58C1FD6}"/>
          </ac:picMkLst>
        </pc:picChg>
        <pc:picChg chg="add mod">
          <ac:chgData name="Lane, Rob" userId="57f5d73c-1702-42d6-9520-c5ab5a5c70e4" providerId="ADAL" clId="{4A8FFCD5-C11C-4529-A932-61CCE11DEE0D}" dt="2023-06-12T00:32:22.471" v="1841" actId="1076"/>
          <ac:picMkLst>
            <pc:docMk/>
            <pc:sldMk cId="3537923051" sldId="355"/>
            <ac:picMk id="4" creationId="{96E5A6FA-D772-B4F6-AEF7-4809BBBEB4EC}"/>
          </ac:picMkLst>
        </pc:picChg>
      </pc:sldChg>
      <pc:sldChg chg="addSp delSp modSp add mod delAnim modAnim modNotesTx">
        <pc:chgData name="Lane, Rob" userId="57f5d73c-1702-42d6-9520-c5ab5a5c70e4" providerId="ADAL" clId="{4A8FFCD5-C11C-4529-A932-61CCE11DEE0D}" dt="2023-06-12T00:43:22.499" v="1845" actId="1076"/>
        <pc:sldMkLst>
          <pc:docMk/>
          <pc:sldMk cId="2740120357" sldId="356"/>
        </pc:sldMkLst>
        <pc:spChg chg="mod">
          <ac:chgData name="Lane, Rob" userId="57f5d73c-1702-42d6-9520-c5ab5a5c70e4" providerId="ADAL" clId="{4A8FFCD5-C11C-4529-A932-61CCE11DEE0D}" dt="2023-06-11T23:17:28.967" v="1116" actId="20577"/>
          <ac:spMkLst>
            <pc:docMk/>
            <pc:sldMk cId="2740120357" sldId="356"/>
            <ac:spMk id="14" creationId="{605F3E3E-495C-4DCC-3003-556B7ED9A7A0}"/>
          </ac:spMkLst>
        </pc:spChg>
        <pc:picChg chg="del">
          <ac:chgData name="Lane, Rob" userId="57f5d73c-1702-42d6-9520-c5ab5a5c70e4" providerId="ADAL" clId="{4A8FFCD5-C11C-4529-A932-61CCE11DEE0D}" dt="2023-06-11T23:17:33.365" v="1117" actId="478"/>
          <ac:picMkLst>
            <pc:docMk/>
            <pc:sldMk cId="2740120357" sldId="356"/>
            <ac:picMk id="2" creationId="{D43AF107-1657-E6E7-E996-0FB8BF2CAE14}"/>
          </ac:picMkLst>
        </pc:picChg>
        <pc:picChg chg="add mod">
          <ac:chgData name="Lane, Rob" userId="57f5d73c-1702-42d6-9520-c5ab5a5c70e4" providerId="ADAL" clId="{4A8FFCD5-C11C-4529-A932-61CCE11DEE0D}" dt="2023-06-11T23:17:51.215" v="1120" actId="1076"/>
          <ac:picMkLst>
            <pc:docMk/>
            <pc:sldMk cId="2740120357" sldId="356"/>
            <ac:picMk id="3" creationId="{5F06393E-3EC6-B0EB-1565-38AF885E3336}"/>
          </ac:picMkLst>
        </pc:picChg>
        <pc:picChg chg="add del mod">
          <ac:chgData name="Lane, Rob" userId="57f5d73c-1702-42d6-9520-c5ab5a5c70e4" providerId="ADAL" clId="{4A8FFCD5-C11C-4529-A932-61CCE11DEE0D}" dt="2023-06-12T00:32:40.891" v="1842" actId="478"/>
          <ac:picMkLst>
            <pc:docMk/>
            <pc:sldMk cId="2740120357" sldId="356"/>
            <ac:picMk id="4" creationId="{78B9EC3E-9014-9BF6-4E9B-D148B42F6098}"/>
          </ac:picMkLst>
        </pc:picChg>
        <pc:picChg chg="add mod">
          <ac:chgData name="Lane, Rob" userId="57f5d73c-1702-42d6-9520-c5ab5a5c70e4" providerId="ADAL" clId="{4A8FFCD5-C11C-4529-A932-61CCE11DEE0D}" dt="2023-06-12T00:43:22.499" v="1845" actId="1076"/>
          <ac:picMkLst>
            <pc:docMk/>
            <pc:sldMk cId="2740120357" sldId="356"/>
            <ac:picMk id="5" creationId="{2E284B4E-44ED-C0F1-E209-639F3B0C1E1F}"/>
          </ac:picMkLst>
        </pc:picChg>
      </pc:sldChg>
      <pc:sldChg chg="addSp delSp modSp add mod delAnim modAnim modNotesTx">
        <pc:chgData name="Lane, Rob" userId="57f5d73c-1702-42d6-9520-c5ab5a5c70e4" providerId="ADAL" clId="{4A8FFCD5-C11C-4529-A932-61CCE11DEE0D}" dt="2023-06-12T00:49:55.544" v="1848" actId="1076"/>
        <pc:sldMkLst>
          <pc:docMk/>
          <pc:sldMk cId="4093723171" sldId="357"/>
        </pc:sldMkLst>
        <pc:spChg chg="mod">
          <ac:chgData name="Lane, Rob" userId="57f5d73c-1702-42d6-9520-c5ab5a5c70e4" providerId="ADAL" clId="{4A8FFCD5-C11C-4529-A932-61CCE11DEE0D}" dt="2023-06-11T23:18:10.175" v="1132" actId="20577"/>
          <ac:spMkLst>
            <pc:docMk/>
            <pc:sldMk cId="4093723171" sldId="357"/>
            <ac:spMk id="14" creationId="{605F3E3E-495C-4DCC-3003-556B7ED9A7A0}"/>
          </ac:spMkLst>
        </pc:spChg>
        <pc:picChg chg="add mod">
          <ac:chgData name="Lane, Rob" userId="57f5d73c-1702-42d6-9520-c5ab5a5c70e4" providerId="ADAL" clId="{4A8FFCD5-C11C-4529-A932-61CCE11DEE0D}" dt="2023-06-11T23:18:28.636" v="1138" actId="1076"/>
          <ac:picMkLst>
            <pc:docMk/>
            <pc:sldMk cId="4093723171" sldId="357"/>
            <ac:picMk id="2" creationId="{0561A01C-DFF7-E018-9618-A7D520C23447}"/>
          </ac:picMkLst>
        </pc:picChg>
        <pc:picChg chg="del">
          <ac:chgData name="Lane, Rob" userId="57f5d73c-1702-42d6-9520-c5ab5a5c70e4" providerId="ADAL" clId="{4A8FFCD5-C11C-4529-A932-61CCE11DEE0D}" dt="2023-06-11T23:18:15.068" v="1133" actId="478"/>
          <ac:picMkLst>
            <pc:docMk/>
            <pc:sldMk cId="4093723171" sldId="357"/>
            <ac:picMk id="3" creationId="{5F06393E-3EC6-B0EB-1565-38AF885E3336}"/>
          </ac:picMkLst>
        </pc:picChg>
        <pc:picChg chg="add del mod">
          <ac:chgData name="Lane, Rob" userId="57f5d73c-1702-42d6-9520-c5ab5a5c70e4" providerId="ADAL" clId="{4A8FFCD5-C11C-4529-A932-61CCE11DEE0D}" dt="2023-06-12T00:48:03.286" v="1846" actId="478"/>
          <ac:picMkLst>
            <pc:docMk/>
            <pc:sldMk cId="4093723171" sldId="357"/>
            <ac:picMk id="4" creationId="{86D5F7DE-D9B8-CB38-CD54-24257A3078DF}"/>
          </ac:picMkLst>
        </pc:picChg>
        <pc:picChg chg="add mod">
          <ac:chgData name="Lane, Rob" userId="57f5d73c-1702-42d6-9520-c5ab5a5c70e4" providerId="ADAL" clId="{4A8FFCD5-C11C-4529-A932-61CCE11DEE0D}" dt="2023-06-12T00:49:55.544" v="1848" actId="1076"/>
          <ac:picMkLst>
            <pc:docMk/>
            <pc:sldMk cId="4093723171" sldId="357"/>
            <ac:picMk id="5" creationId="{CA550F5E-E098-CBBA-506F-EE1F4012216B}"/>
          </ac:picMkLst>
        </pc:picChg>
      </pc:sldChg>
      <pc:sldChg chg="addSp delSp modSp add mod ord modAnim modNotesTx">
        <pc:chgData name="Lane, Rob" userId="57f5d73c-1702-42d6-9520-c5ab5a5c70e4" providerId="ADAL" clId="{4A8FFCD5-C11C-4529-A932-61CCE11DEE0D}" dt="2023-06-12T01:20:18.107" v="4309" actId="1076"/>
        <pc:sldMkLst>
          <pc:docMk/>
          <pc:sldMk cId="1333276240" sldId="358"/>
        </pc:sldMkLst>
        <pc:spChg chg="mod">
          <ac:chgData name="Lane, Rob" userId="57f5d73c-1702-42d6-9520-c5ab5a5c70e4" providerId="ADAL" clId="{4A8FFCD5-C11C-4529-A932-61CCE11DEE0D}" dt="2023-06-12T01:01:42.969" v="2771" actId="20577"/>
          <ac:spMkLst>
            <pc:docMk/>
            <pc:sldMk cId="1333276240" sldId="358"/>
            <ac:spMk id="14" creationId="{605F3E3E-495C-4DCC-3003-556B7ED9A7A0}"/>
          </ac:spMkLst>
        </pc:spChg>
        <pc:graphicFrameChg chg="mod modGraphic">
          <ac:chgData name="Lane, Rob" userId="57f5d73c-1702-42d6-9520-c5ab5a5c70e4" providerId="ADAL" clId="{4A8FFCD5-C11C-4529-A932-61CCE11DEE0D}" dt="2023-06-12T01:17:59.384" v="4026" actId="20577"/>
          <ac:graphicFrameMkLst>
            <pc:docMk/>
            <pc:sldMk cId="1333276240" sldId="358"/>
            <ac:graphicFrameMk id="5" creationId="{F040F888-C286-E9E9-1B9C-6320C6DA0057}"/>
          </ac:graphicFrameMkLst>
        </pc:graphicFrameChg>
        <pc:graphicFrameChg chg="add del mod">
          <ac:chgData name="Lane, Rob" userId="57f5d73c-1702-42d6-9520-c5ab5a5c70e4" providerId="ADAL" clId="{4A8FFCD5-C11C-4529-A932-61CCE11DEE0D}" dt="2023-06-12T00:56:52.606" v="2531"/>
          <ac:graphicFrameMkLst>
            <pc:docMk/>
            <pc:sldMk cId="1333276240" sldId="358"/>
            <ac:graphicFrameMk id="6" creationId="{8BC5FBCA-B1DA-4A35-6F82-111F635F238C}"/>
          </ac:graphicFrameMkLst>
        </pc:graphicFrameChg>
        <pc:picChg chg="add mod">
          <ac:chgData name="Lane, Rob" userId="57f5d73c-1702-42d6-9520-c5ab5a5c70e4" providerId="ADAL" clId="{4A8FFCD5-C11C-4529-A932-61CCE11DEE0D}" dt="2023-06-12T01:20:18.107" v="4309" actId="1076"/>
          <ac:picMkLst>
            <pc:docMk/>
            <pc:sldMk cId="1333276240" sldId="358"/>
            <ac:picMk id="7" creationId="{7E0AEC39-DD0C-4E51-6BEE-A41FFACD2276}"/>
          </ac:picMkLst>
        </pc:picChg>
      </pc:sldChg>
      <pc:sldChg chg="new del">
        <pc:chgData name="Lane, Rob" userId="57f5d73c-1702-42d6-9520-c5ab5a5c70e4" providerId="ADAL" clId="{4A8FFCD5-C11C-4529-A932-61CCE11DEE0D}" dt="2023-06-12T00:54:04.963" v="2207" actId="680"/>
        <pc:sldMkLst>
          <pc:docMk/>
          <pc:sldMk cId="3654730284" sldId="358"/>
        </pc:sldMkLst>
      </pc:sldChg>
      <pc:sldMasterChg chg="delSldLayout">
        <pc:chgData name="Lane, Rob" userId="57f5d73c-1702-42d6-9520-c5ab5a5c70e4" providerId="ADAL" clId="{4A8FFCD5-C11C-4529-A932-61CCE11DEE0D}" dt="2023-06-11T23:18:35.582" v="1139" actId="47"/>
        <pc:sldMasterMkLst>
          <pc:docMk/>
          <pc:sldMasterMk cId="1928452137" sldId="2147483666"/>
        </pc:sldMasterMkLst>
        <pc:sldLayoutChg chg="del">
          <pc:chgData name="Lane, Rob" userId="57f5d73c-1702-42d6-9520-c5ab5a5c70e4" providerId="ADAL" clId="{4A8FFCD5-C11C-4529-A932-61CCE11DEE0D}" dt="2023-06-11T23:18:35.582" v="1139" actId="47"/>
          <pc:sldLayoutMkLst>
            <pc:docMk/>
            <pc:sldMasterMk cId="1928452137" sldId="2147483666"/>
            <pc:sldLayoutMk cId="2627290666" sldId="214748370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11-Jun-23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11-Jun-23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our presentation focused on unraveling the road in building efficient regression models to better predict car MSRP. </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3313413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questions that arose was “Are there actually any missing values and outliers.” If we were to find any, how would they be handled.</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25680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When diving into the dataset, we found that there were a few exceptional cars, such as the Bugatti Veyron 16.4, with an MSRP of over 2 million dollars, contributing to the heavy right skew. This MSRP price point varied significantly from where the median landed as indicated by the Dodge Challenger of about 30000 dollars.</a:t>
            </a:r>
            <a:endParaRPr lang="en-US" b="0"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7497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were able to also find several records that were missing data. These inaccuracies and missing data points further underscore the need for thorough data cleaning and preprocessing before constructing our regression models. </a:t>
            </a:r>
            <a:endParaRPr lang="en-US" b="0"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46680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Once again, here we get a better glimpse at the outliers within the dataset. Every one of the red dots on the visual was identified as being exotic cars.</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3569588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Understanding the distribution of MSRP is crucial for identifying any unusual patterns, such as extreme outliers or missing data, that may impact our modeling process. It emphasizes the importance of data cleaning and robust statistical techniques to ensure accurate interpretations and reliable predictions. So, upon verifying the presence of outliers and missing data, we decided to remove records that couldn’t be populated easily as well as completely removing exotic cars from the dataset altogether. These decisions were agreed upon as there would still be an ample sample size of vehicles more easily accessible to the general public.</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750064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b="0" i="0" dirty="0">
                <a:solidFill>
                  <a:srgbClr val="D1D5DB"/>
                </a:solidFill>
                <a:effectLst/>
                <a:latin typeface="Söhne"/>
              </a:rPr>
              <a:t>we examined the relationships between each individual predictor variable and the target variable, MSRP. The goal was to identify any strong correlations or associations that could potentially help us in predicting the MSRP. With many of the variables being categorical, we aimed to uncover any significant relationships between the predictor variables and the target variable through plotting boxplots for all the categories against MSRP. Strong correlations would indicate that certain predictor variables have a notable influence on the MSRP. However, it's important to note that the identification of strong correlations was part of the broader analysis and objectives following the EDA process. The main focus during EDA was to understand the relationships and trends between the predictor variables and the MSRP, laying the groundwork for further analysis and model building.</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46081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From the box plots and scatter plots, we can observe some correlations between certain variables and the MSRP. Variables such as cylinders, make of the car, horsepower, and highway and city MPG appear to have some relationships with the MSRP. However, it's important to note that this initial observation is based on a visual inspection, and further analysis is required to quantify and interpret these correlations accurately. In the subsequent steps, we will dive deeper into the analysis and conduct more rigorous assessments of the relationships between predictor variables and the MSRP to gain a clearer understanding of their impact.</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431136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D1D5DB"/>
                </a:solidFill>
                <a:effectLst/>
                <a:latin typeface="Söhne"/>
              </a:rPr>
            </a:br>
            <a:r>
              <a:rPr lang="en-US" b="0" i="0" dirty="0">
                <a:solidFill>
                  <a:srgbClr val="D1D5DB"/>
                </a:solidFill>
                <a:effectLst/>
                <a:latin typeface="Söhne"/>
              </a:rPr>
              <a:t>Throughout the initial exploration of the dataset, we sought to uncover the predictor variables that exhibit the strongest association with the MSRP. By analyzing the correlations and patterns, we were able to identify several key variables that showcase a notable relationship with the MSRP. Specifically, variables such as cylinders, horsepower, and MPG emerged as potential influential factors, indicating their potential impact on predicting the MSRP accurately.</a:t>
            </a:r>
          </a:p>
          <a:p>
            <a:pPr algn="l"/>
            <a:r>
              <a:rPr lang="en-US" b="0" i="0" dirty="0">
                <a:solidFill>
                  <a:srgbClr val="D1D5DB"/>
                </a:solidFill>
                <a:effectLst/>
                <a:latin typeface="Söhne"/>
              </a:rPr>
              <a:t>Moreover, the question of which model would be most suitable for predicting the MSRP naturally arose during our EDA process. This inquiry sets the stage for our subsequent objectives, where we delve into building regression models and evaluating their performance. By employing rigorous analysis techniques, including hypothesis testing, interpretation of regression coefficients, and model diagnostics, we aim to identify the optimal model that can effectively predict the MSRP with precision and reliability.</a:t>
            </a:r>
          </a:p>
          <a:p>
            <a:pPr algn="l"/>
            <a:r>
              <a:rPr lang="en-US" b="0" i="0" dirty="0">
                <a:solidFill>
                  <a:srgbClr val="D1D5DB"/>
                </a:solidFill>
                <a:effectLst/>
                <a:latin typeface="Söhne"/>
              </a:rPr>
              <a:t>By addressing these questions, we aim to provide valuable insights into the relationships between predictor variables and the MSRP, as well as determine the most effective model for predicting the MSRP accurately.</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58786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Goals for Objective 1:</a:t>
            </a:r>
          </a:p>
          <a:p>
            <a:pPr marL="342900" indent="-342900">
              <a:buFont typeface="Arial" panose="020B0604020202020204" pitchFamily="34" charset="0"/>
              <a:buChar char="•"/>
            </a:pPr>
            <a:r>
              <a:rPr lang="en-US" sz="1200" dirty="0"/>
              <a:t>Build an interpretable model that identifies key relationships between predictor variables and MSRP. </a:t>
            </a:r>
          </a:p>
          <a:p>
            <a:pPr marL="342900" indent="-342900">
              <a:buFont typeface="Arial" panose="020B0604020202020204" pitchFamily="34" charset="0"/>
              <a:buChar char="•"/>
            </a:pPr>
            <a:r>
              <a:rPr lang="en-US" sz="1200" dirty="0"/>
              <a:t>Provide detailed summary statistics and explain the model building process.</a:t>
            </a:r>
          </a:p>
          <a:p>
            <a:pPr marL="342900" indent="-342900">
              <a:buFont typeface="Arial" panose="020B0604020202020204" pitchFamily="34" charset="0"/>
              <a:buChar char="•"/>
            </a:pPr>
            <a:r>
              <a:rPr lang="en-US" sz="1200" dirty="0"/>
              <a:t>Interpret the regression coefficients, consider practical and statistical significance of predictors, and address relevant questions using the model.</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120021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While starting to build our first model:</a:t>
            </a:r>
          </a:p>
          <a:p>
            <a:pPr marL="342900" indent="-342900">
              <a:buFont typeface="Arial" panose="020B0604020202020204" pitchFamily="34" charset="0"/>
              <a:buChar char="•"/>
            </a:pPr>
            <a:r>
              <a:rPr lang="en-US" sz="1200" dirty="0"/>
              <a:t>Data was split 50/50 between training and validation sets</a:t>
            </a:r>
          </a:p>
          <a:p>
            <a:pPr marL="342900" indent="-342900">
              <a:buFont typeface="Arial" panose="020B0604020202020204" pitchFamily="34" charset="0"/>
              <a:buChar char="•"/>
            </a:pPr>
            <a:r>
              <a:rPr lang="en-US" sz="1200" dirty="0"/>
              <a:t>A simple linear regression fit was done and we evaluated the results</a:t>
            </a:r>
          </a:p>
          <a:p>
            <a:pPr marL="342900" indent="-342900">
              <a:buFont typeface="Arial" panose="020B0604020202020204" pitchFamily="34" charset="0"/>
              <a:buChar char="•"/>
            </a:pPr>
            <a:r>
              <a:rPr lang="en-US" sz="1200" dirty="0"/>
              <a:t>All variables are included and no transformations, interactions, or polynomials were used during the initial phase</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11896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introduce our team today. My name is Jae Chung and I had the honor of working with my esteemed colleagues, Tim </a:t>
            </a:r>
            <a:r>
              <a:rPr lang="en-US" dirty="0" err="1"/>
              <a:t>Cabaza</a:t>
            </a:r>
            <a:r>
              <a:rPr lang="en-US" dirty="0"/>
              <a:t> and Rob Lane. Throughout our research, we delved into the intricacies of developing accurate and robust models that can effectively estimate car prices. Today, we are excited to present our findings, which we believe will provide valuable insights and practical guidance for anyone involved in car pricing analysis. Join us as we explore the journey of constructing reliable regression models and discover the key factors that drive car MSRPT predictions. </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908732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our variables for our initial Model 1.  Note primarily that MSRP has not been transformed.</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007392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a:t>Our charts here show why a simple linear model is not the most optimal.</a:t>
            </a:r>
          </a:p>
          <a:p>
            <a:pPr marL="342900" lvl="0" indent="-342900">
              <a:buFont typeface="Arial" panose="020B0604020202020204" pitchFamily="34" charset="0"/>
              <a:buChar char="•"/>
            </a:pPr>
            <a:r>
              <a:rPr lang="en-US" sz="1600" dirty="0"/>
              <a:t>Residuals are illustrating a classic funnel shape indicating a constant variance issue</a:t>
            </a:r>
          </a:p>
          <a:p>
            <a:pPr marL="342900" indent="-342900">
              <a:buFont typeface="Arial" panose="020B0604020202020204" pitchFamily="34" charset="0"/>
              <a:buChar char="•"/>
            </a:pPr>
            <a:r>
              <a:rPr lang="en-US" sz="1600" dirty="0"/>
              <a:t>QQ Plot shows evidence of non-linearity (heavy tail)</a:t>
            </a:r>
          </a:p>
          <a:p>
            <a:pPr marL="342900" indent="-342900">
              <a:buFont typeface="Arial" panose="020B0604020202020204" pitchFamily="34" charset="0"/>
              <a:buChar char="•"/>
            </a:pPr>
            <a:r>
              <a:rPr lang="en-US" sz="1600" dirty="0"/>
              <a:t>Histogram appears fairly normal, although may have a stronger peak than usual.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 characteristic here is that there is no unexplained trend in the residual line, but it isn’t a proper linear response which is needed for the assumptions.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154862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seen the previous issues, we determined that the best course of action would be to log the response variable and explore the results.</a:t>
            </a:r>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175894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address the model assumptions for our improved log-linear model.</a:t>
            </a:r>
          </a:p>
          <a:p>
            <a:endParaRPr lang="en-US" dirty="0"/>
          </a:p>
          <a:p>
            <a:r>
              <a:rPr lang="en-US" dirty="0"/>
              <a:t>As demonstrated here, simply logging the response variable has improved several issues.  </a:t>
            </a:r>
          </a:p>
          <a:p>
            <a:endParaRPr lang="en-US" dirty="0"/>
          </a:p>
          <a:p>
            <a:r>
              <a:rPr lang="en-US" dirty="0"/>
              <a:t>Our variance seems much more random.  Although the variance still slightly expands towards the right of our residuals chart, it is now a small enough difference that our assumptions here are met.  The lack of an overall trend in residuals further indicates that the explanatory variables have adequately captured the overall pattern of our data.</a:t>
            </a:r>
          </a:p>
          <a:p>
            <a:endParaRPr lang="en-US" dirty="0"/>
          </a:p>
          <a:p>
            <a:r>
              <a:rPr lang="en-US" dirty="0"/>
              <a:t>Both our Q-Q Plot and our histogram of residuals indicate stronger normality than before.</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4215894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expected to see a stronger interaction term between cylinders and whether or not a car was labeled as a performance vehicle.  While there is a bit of evidence here to support that, it was not strong enough evidence to be significant.  If you were to draw a line through the general trend of how these affect price, the line is within the interquartile range of all the figures, and generally around the same portion of the IQR for each section.  There may be a slight interaction, but just not a significant impact when it comes to the asking price of a new vehicle.</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810114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thought we had was that there could be an interaction between the number of doors and performance.  Part of the reasoning to explore this is that a typical performance car has 2 doors.</a:t>
            </a:r>
          </a:p>
          <a:p>
            <a:endParaRPr lang="en-US" dirty="0"/>
          </a:p>
          <a:p>
            <a:r>
              <a:rPr lang="en-US" dirty="0"/>
              <a:t>Although at a glance, it seems like there could be an interaction term because of what is shown on 3-door cars, the problem is that there are very few 3-door cars that are labeled as performance.  With a small sample size for that subcategory, there is not enough evidence to suggest that there is a substantial interaction here.</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3575112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checking for interactions between the number of cylinders vs. style of vehicle, we run into similar problems as before.  The general relationship is pretty similar, except for 5 cylinder vehicles, but we again had a very low sample of cars in each of those subsets.  There doesn’t seem to be a strong interaction here, and we didn’t find a significant improvement to our model by including them.</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27</a:t>
            </a:fld>
            <a:endParaRPr lang="en-US" dirty="0"/>
          </a:p>
        </p:txBody>
      </p:sp>
    </p:spTree>
    <p:extLst>
      <p:ext uri="{BB962C8B-B14F-4D97-AF65-F5344CB8AC3E}">
        <p14:creationId xmlns:p14="http://schemas.microsoft.com/office/powerpoint/2010/main" val="948537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explored if there were a link between luxury vehicles and the year.  The thought here was that with different market conditions in each year, the demand for luxury vehicles could create a varying difference in price between luxury and standard segments.  That did not appear to be the case for us.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697844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 reference values are generated for all categorical inputs for a linear model.  By default, this is set to the first alphabetical option.  In our data, there is no vehicle which is made entirely of reference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removed electric vehicles, a car with 0 cylinders would be a rotary engine, and those have never been made to burn diesel fuel.</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29</a:t>
            </a:fld>
            <a:endParaRPr lang="en-US" dirty="0"/>
          </a:p>
        </p:txBody>
      </p:sp>
    </p:spTree>
    <p:extLst>
      <p:ext uri="{BB962C8B-B14F-4D97-AF65-F5344CB8AC3E}">
        <p14:creationId xmlns:p14="http://schemas.microsoft.com/office/powerpoint/2010/main" val="343620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the right is our list of coefficients.  This list is significantly longer than our inputs, but this is typical when modeling categorical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Rather than go through the whole list in detail, I will briefly summarize the main points from a few inputs.  In all following interpretations, it should be understood that this only applies when controlling for all other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car from England typically costs over $12,000 more than a car from America.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not a significant difference in price between the selected years in 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Cars which use premium fuel are associated with a lowered MSRP of $5,541.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10-cylinder car is associated with a $48,580 increase in price when compared to rotary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automatic transmission is associated with a $3,116 decrease in price when compared to an automated manual transmission, which is also known as a dual-clutch transmission.  This reference feature is typically found on performance cars.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increase of 1 horsepower is associated with an increase in MSRP of about $160.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increase of 1 average mile per gallon is associated with an increase in MSRP of about $148.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38705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Here is our agenda for today’s presentation. First, we’ll introduce the purpose behind the analysis. </a:t>
            </a:r>
            <a:r>
              <a:rPr lang="en-US" b="0" i="0" dirty="0">
                <a:solidFill>
                  <a:srgbClr val="D1D5DB"/>
                </a:solidFill>
                <a:effectLst/>
                <a:latin typeface="Söhne"/>
              </a:rPr>
              <a:t>Next, we'll delve into our data exploration journey. We'll share insights on how we approached the dataset, the techniques we used for data cleaning, and any challenges we encountered. Additionally, we'll highlight the key questions that arose during the exploration phase and how we effectively addressed them. </a:t>
            </a:r>
            <a:r>
              <a:rPr lang="en-US" dirty="0"/>
              <a:t>Then we’ll share about Objective 1 and Objective 2 and our findings and conclusions regarding each. And lastly, we’ll conclude our presentation by summarizing our findings and providing recommended next steps.</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553617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dirty="0"/>
          </a:p>
        </p:txBody>
      </p:sp>
    </p:spTree>
    <p:extLst>
      <p:ext uri="{BB962C8B-B14F-4D97-AF65-F5344CB8AC3E}">
        <p14:creationId xmlns:p14="http://schemas.microsoft.com/office/powerpoint/2010/main" val="3845261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Increase the complexity of the model from objective 1</a:t>
            </a:r>
          </a:p>
          <a:p>
            <a:pPr marL="800100" lvl="1" indent="-342900">
              <a:buFont typeface="Arial" panose="020B0604020202020204" pitchFamily="34" charset="0"/>
              <a:buChar char="•"/>
            </a:pPr>
            <a:r>
              <a:rPr lang="en-US" sz="1200" dirty="0"/>
              <a:t>Transformations and and the possibility of Interactions </a:t>
            </a:r>
          </a:p>
          <a:p>
            <a:pPr marL="800100" lvl="1" indent="-342900">
              <a:buFont typeface="Arial" panose="020B0604020202020204" pitchFamily="34" charset="0"/>
              <a:buChar char="•"/>
            </a:pPr>
            <a:r>
              <a:rPr lang="en-US" sz="1200" dirty="0"/>
              <a:t>Polynomials to add complexity</a:t>
            </a:r>
          </a:p>
          <a:p>
            <a:pPr marL="800100" lvl="1" indent="-342900">
              <a:buFont typeface="Arial" panose="020B0604020202020204" pitchFamily="34" charset="0"/>
              <a:buChar char="•"/>
            </a:pPr>
            <a:r>
              <a:rPr lang="en-US" sz="1200" dirty="0"/>
              <a:t>Explore Automated Feature Selection </a:t>
            </a:r>
          </a:p>
          <a:p>
            <a:pPr marL="342900" indent="-342900">
              <a:buFont typeface="Arial" panose="020B0604020202020204" pitchFamily="34" charset="0"/>
              <a:buChar char="•"/>
            </a:pPr>
            <a:r>
              <a:rPr lang="en-US" sz="1200" dirty="0"/>
              <a:t>We create and compare two multiple regression models and one nonparametric model</a:t>
            </a:r>
          </a:p>
          <a:p>
            <a:pPr marL="342900" indent="-342900">
              <a:buFont typeface="Arial" panose="020B0604020202020204" pitchFamily="34" charset="0"/>
              <a:buChar char="•"/>
            </a:pPr>
            <a:r>
              <a:rPr lang="en-US" sz="1200" dirty="0"/>
              <a:t>Evaluate the performance of each model using appropriate metrics</a:t>
            </a:r>
          </a:p>
          <a:p>
            <a:pPr marL="800100" lvl="1" indent="-342900">
              <a:buFont typeface="Arial" panose="020B0604020202020204" pitchFamily="34" charset="0"/>
              <a:buChar char="•"/>
            </a:pPr>
            <a:r>
              <a:rPr lang="en-US" sz="1200" dirty="0"/>
              <a:t>Model 2: GLMNET-Lasso Feature Selection </a:t>
            </a:r>
          </a:p>
          <a:p>
            <a:pPr marL="800100" lvl="1" indent="-342900">
              <a:buFont typeface="Arial" panose="020B0604020202020204" pitchFamily="34" charset="0"/>
              <a:buChar char="•"/>
            </a:pPr>
            <a:r>
              <a:rPr lang="en-US" sz="1200" dirty="0"/>
              <a:t>Model 3: GLMNET-Lasso Feature Selection + Additional Complexity </a:t>
            </a:r>
          </a:p>
          <a:p>
            <a:pPr marL="800100" lvl="1" indent="-342900">
              <a:buFont typeface="Arial" panose="020B0604020202020204" pitchFamily="34" charset="0"/>
              <a:buChar char="•"/>
            </a:pPr>
            <a:r>
              <a:rPr lang="en-US" sz="1200" dirty="0"/>
              <a:t>Model 4: Regression Tree</a:t>
            </a:r>
          </a:p>
          <a:p>
            <a:pPr marL="342900" indent="-342900">
              <a:buFont typeface="Arial" panose="020B0604020202020204" pitchFamily="34" charset="0"/>
              <a:buChar char="•"/>
            </a:pPr>
            <a:r>
              <a:rPr lang="en-US" sz="1200" dirty="0"/>
              <a:t>Provide insights into findings and suggest recommendations for selecting the most suitable model</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3400575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Pros_cons</a:t>
            </a:r>
            <a:r>
              <a:rPr lang="en-US" dirty="0"/>
              <a:t> of regression capable of </a:t>
            </a:r>
            <a:r>
              <a:rPr lang="en-US" dirty="0" err="1"/>
              <a:t>verus</a:t>
            </a:r>
            <a:r>
              <a:rPr lang="en-US" dirty="0"/>
              <a:t> linear regression model provides cons – </a:t>
            </a:r>
            <a:r>
              <a:rPr lang="en-US" dirty="0" err="1"/>
              <a:t>recomneded</a:t>
            </a:r>
            <a:r>
              <a:rPr lang="en-US" dirty="0"/>
              <a:t> steps based off RMSE</a:t>
            </a:r>
          </a:p>
          <a:p>
            <a:endParaRPr lang="en-US" dirty="0"/>
          </a:p>
          <a:p>
            <a:r>
              <a:rPr lang="en-US" dirty="0"/>
              <a:t>A better model could be constructed with more </a:t>
            </a:r>
            <a:r>
              <a:rPr lang="en-US" dirty="0" err="1"/>
              <a:t>itme</a:t>
            </a:r>
            <a:r>
              <a:rPr lang="en-US" dirty="0"/>
              <a:t> and data </a:t>
            </a:r>
          </a:p>
        </p:txBody>
      </p:sp>
      <p:sp>
        <p:nvSpPr>
          <p:cNvPr id="4" name="Slide Number Placeholder 3"/>
          <p:cNvSpPr>
            <a:spLocks noGrp="1"/>
          </p:cNvSpPr>
          <p:nvPr>
            <p:ph type="sldNum" sz="quarter" idx="5"/>
          </p:nvPr>
        </p:nvSpPr>
        <p:spPr/>
        <p:txBody>
          <a:bodyPr/>
          <a:lstStyle/>
          <a:p>
            <a:fld id="{D4B9A9E5-4F7F-4A7D-9DE1-899232329269}" type="slidenum">
              <a:rPr lang="en-US" smtClean="0"/>
              <a:t>45</a:t>
            </a:fld>
            <a:endParaRPr lang="en-US" dirty="0"/>
          </a:p>
        </p:txBody>
      </p:sp>
    </p:spTree>
    <p:extLst>
      <p:ext uri="{BB962C8B-B14F-4D97-AF65-F5344CB8AC3E}">
        <p14:creationId xmlns:p14="http://schemas.microsoft.com/office/powerpoint/2010/main" val="90532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Quick summary of the findings in objective one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Quick summary of the findings and recommendations in objective 2</a:t>
            </a:r>
          </a:p>
          <a:p>
            <a:pPr marL="857250" marR="0" indent="-40005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Additional discussion points:  Scope of inference?  What would you do if given more time? Recommendations moving forward? Insight the model gave? Etc.  </a:t>
            </a:r>
          </a:p>
          <a:p>
            <a:pPr marL="0" marR="0" indent="45720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46</a:t>
            </a:fld>
            <a:endParaRPr lang="en-US" dirty="0"/>
          </a:p>
        </p:txBody>
      </p:sp>
    </p:spTree>
    <p:extLst>
      <p:ext uri="{BB962C8B-B14F-4D97-AF65-F5344CB8AC3E}">
        <p14:creationId xmlns:p14="http://schemas.microsoft.com/office/powerpoint/2010/main" val="140098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t>
            </a:r>
            <a:r>
              <a:rPr lang="en-US" b="0" i="0" dirty="0">
                <a:solidFill>
                  <a:srgbClr val="D1D5DB"/>
                </a:solidFill>
                <a:effectLst/>
                <a:latin typeface="Söhne"/>
              </a:rPr>
              <a:t>we will introduce the purpose behind our analysis. We’ll also discuss the dataset provided and set the groundwork for the data-wrangling conducted during the exploration process.</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24943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purpose of our research and analysis was to gain a comprehensive understanding of the relationships between various predictors and the MSRP of cars. Our aim was to uncover valuable insights that can enhance the predictive performance of our models. We explored the data, employing various techniques to refine and modify it in order to achieve more accurate and meaningful results. Additionally, we strived to provide clear and insightful interpretations of our findings to facilitate informed decision-making in the automotive industry.</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7518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For our analysis, we utilized a comprehensive CSV file containing car data, encompassing a wide range of features such as make, model, year, engine specifications, and other properties of the cars. This dataset served as the foundation for our endeavor to predict the MSRP of vehicles. By harnessing the wealth of information present in this dataset, we aimed to uncover the underlying patterns and relationships that influence the pricing of cars. Our objective was to leverage this data to build robust regression models that can accurately predict the MSRP based on the given set of features. Through meticulous exploration, analysis, and interpretation, we aimed to provide valuable insights into the factors driving the pricing dynamics in the automotive industry.</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40725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dive into our data exploration journey. We’ll share insights on how we approached the dataset, the techniques we used for data cleaning, and any challenges we encountered. Additionally, we’ll highlight the key questions that arose during the exploration phase and how we effectively addressed them.</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314029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of interest we explored was “What is the distribution of the MSRP within this dataset? And are there any unusual patterns or outliers?”</a:t>
            </a:r>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10848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distribution of the MSRP variable in our dataset reveals interesting insights into the price range of vehicles. By generating a histogram, we observe a significant right skew, indicating a higher concentration of vehicles with lower prices and a long tail of higher-priced vehicles. However, what stands out are the outliers on the right end of the distribution. Additionally, on the left side of the histogram, we noticed a cluster of cars with missing or incorrect MSRP values.</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712610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6.xml"/><Relationship Id="rId16"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8.jpeg"/><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1.xm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9.xml"/><Relationship Id="rId7" Type="http://schemas.openxmlformats.org/officeDocument/2006/relationships/image" Target="../media/image53.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3.xml"/><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9.png"/><Relationship Id="rId5" Type="http://schemas.openxmlformats.org/officeDocument/2006/relationships/image" Target="../media/image55.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9.png"/><Relationship Id="rId5" Type="http://schemas.openxmlformats.org/officeDocument/2006/relationships/image" Target="../media/image5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9.png"/><Relationship Id="rId5" Type="http://schemas.openxmlformats.org/officeDocument/2006/relationships/image" Target="../media/image57.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9.png"/><Relationship Id="rId5" Type="http://schemas.openxmlformats.org/officeDocument/2006/relationships/image" Target="../media/image58.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9.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1.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618912" y="2550253"/>
            <a:ext cx="4336227" cy="2553784"/>
          </a:xfrm>
        </p:spPr>
        <p:txBody>
          <a:bodyPr/>
          <a:lstStyle/>
          <a:p>
            <a:r>
              <a:rPr lang="en-US" sz="2400" b="0" i="0" dirty="0">
                <a:effectLst/>
                <a:latin typeface="Söhne"/>
              </a:rPr>
              <a:t>Unraveling the Road: </a:t>
            </a:r>
            <a:br>
              <a:rPr lang="en-US" sz="2400" b="0" i="0" dirty="0">
                <a:effectLst/>
                <a:latin typeface="Söhne"/>
              </a:rPr>
            </a:br>
            <a:r>
              <a:rPr lang="en-US" sz="3200" b="0" i="0" dirty="0">
                <a:effectLst/>
                <a:latin typeface="Söhne"/>
              </a:rPr>
              <a:t>Building Regression Models to Predict Car MSRP</a:t>
            </a:r>
            <a:endParaRPr lang="en-US" sz="32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618912" y="5662569"/>
            <a:ext cx="4941770" cy="738231"/>
          </a:xfrm>
        </p:spPr>
        <p:txBody>
          <a:bodyPr>
            <a:normAutofit/>
          </a:bodyPr>
          <a:lstStyle/>
          <a:p>
            <a:r>
              <a:rPr lang="en-US" dirty="0"/>
              <a:t>Tim </a:t>
            </a:r>
            <a:r>
              <a:rPr lang="en-US" dirty="0" err="1"/>
              <a:t>Cabaza</a:t>
            </a:r>
            <a:r>
              <a:rPr lang="en-US" dirty="0"/>
              <a:t>, Rob Lane, Jae Chung</a:t>
            </a:r>
          </a:p>
          <a:p>
            <a:r>
              <a:rPr lang="en-US" dirty="0"/>
              <a:t>DS 6372 Applied Statistics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Question of interest 2</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marL="342900" indent="-342900">
              <a:buFont typeface="Arial" panose="020B0604020202020204" pitchFamily="34" charset="0"/>
              <a:buChar char="•"/>
            </a:pPr>
            <a:r>
              <a:rPr lang="en-US" sz="2000" dirty="0"/>
              <a:t>Are there any missing values or outliers in the dataset?</a:t>
            </a:r>
          </a:p>
          <a:p>
            <a:pPr marL="342900" indent="-342900">
              <a:buFont typeface="Arial" panose="020B0604020202020204" pitchFamily="34" charset="0"/>
              <a:buChar char="•"/>
            </a:pPr>
            <a:r>
              <a:rPr lang="en-US" sz="2000" dirty="0"/>
              <a:t>How should they be handled?</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06647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2</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18" name="Content Placeholder 15">
            <a:extLst>
              <a:ext uri="{FF2B5EF4-FFF2-40B4-BE49-F238E27FC236}">
                <a16:creationId xmlns:a16="http://schemas.microsoft.com/office/drawing/2014/main" id="{1363210F-2FBA-A43D-8B9F-64D54FBBDEA3}"/>
              </a:ext>
            </a:extLst>
          </p:cNvPr>
          <p:cNvSpPr txBox="1">
            <a:spLocks/>
          </p:cNvSpPr>
          <p:nvPr/>
        </p:nvSpPr>
        <p:spPr>
          <a:xfrm>
            <a:off x="6897649" y="3245474"/>
            <a:ext cx="3703676" cy="242552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Significant variance in MSRP when exotic vehicles are included.</a:t>
            </a:r>
          </a:p>
          <a:p>
            <a:pPr algn="ctr"/>
            <a:br>
              <a:rPr lang="en-US" sz="2000" dirty="0"/>
            </a:br>
            <a:endParaRPr lang="en-US" sz="2000" dirty="0"/>
          </a:p>
        </p:txBody>
      </p:sp>
      <p:graphicFrame>
        <p:nvGraphicFramePr>
          <p:cNvPr id="2" name="Table 3">
            <a:extLst>
              <a:ext uri="{FF2B5EF4-FFF2-40B4-BE49-F238E27FC236}">
                <a16:creationId xmlns:a16="http://schemas.microsoft.com/office/drawing/2014/main" id="{C5D63CD7-C97F-2B8E-7A0D-68286A2E0D58}"/>
              </a:ext>
            </a:extLst>
          </p:cNvPr>
          <p:cNvGraphicFramePr>
            <a:graphicFrameLocks noGrp="1"/>
          </p:cNvGraphicFramePr>
          <p:nvPr>
            <p:extLst>
              <p:ext uri="{D42A27DB-BD31-4B8C-83A1-F6EECF244321}">
                <p14:modId xmlns:p14="http://schemas.microsoft.com/office/powerpoint/2010/main" val="3738105574"/>
              </p:ext>
            </p:extLst>
          </p:nvPr>
        </p:nvGraphicFramePr>
        <p:xfrm>
          <a:off x="2295128" y="2613943"/>
          <a:ext cx="4115198" cy="2418879"/>
        </p:xfrm>
        <a:graphic>
          <a:graphicData uri="http://schemas.openxmlformats.org/drawingml/2006/table">
            <a:tbl>
              <a:tblPr firstRow="1" bandRow="1">
                <a:tableStyleId>{5C22544A-7EE6-4342-B048-85BDC9FD1C3A}</a:tableStyleId>
              </a:tblPr>
              <a:tblGrid>
                <a:gridCol w="888173">
                  <a:extLst>
                    <a:ext uri="{9D8B030D-6E8A-4147-A177-3AD203B41FA5}">
                      <a16:colId xmlns:a16="http://schemas.microsoft.com/office/drawing/2014/main" val="3883087231"/>
                    </a:ext>
                  </a:extLst>
                </a:gridCol>
                <a:gridCol w="1338179">
                  <a:extLst>
                    <a:ext uri="{9D8B030D-6E8A-4147-A177-3AD203B41FA5}">
                      <a16:colId xmlns:a16="http://schemas.microsoft.com/office/drawing/2014/main" val="1486776988"/>
                    </a:ext>
                  </a:extLst>
                </a:gridCol>
                <a:gridCol w="1888846">
                  <a:extLst>
                    <a:ext uri="{9D8B030D-6E8A-4147-A177-3AD203B41FA5}">
                      <a16:colId xmlns:a16="http://schemas.microsoft.com/office/drawing/2014/main" val="2906566810"/>
                    </a:ext>
                  </a:extLst>
                </a:gridCol>
              </a:tblGrid>
              <a:tr h="605507">
                <a:tc>
                  <a:txBody>
                    <a:bodyPr/>
                    <a:lstStyle/>
                    <a:p>
                      <a:pPr algn="ctr"/>
                      <a:endParaRPr lang="en-US" dirty="0">
                        <a:solidFill>
                          <a:schemeClr val="tx1"/>
                        </a:solidFill>
                      </a:endParaRPr>
                    </a:p>
                  </a:txBody>
                  <a:tcPr/>
                </a:tc>
                <a:tc>
                  <a:txBody>
                    <a:bodyPr/>
                    <a:lstStyle/>
                    <a:p>
                      <a:pPr algn="ctr"/>
                      <a:r>
                        <a:rPr lang="en-US" dirty="0">
                          <a:solidFill>
                            <a:schemeClr val="tx1"/>
                          </a:solidFill>
                        </a:rPr>
                        <a:t>MSRP</a:t>
                      </a:r>
                    </a:p>
                  </a:txBody>
                  <a:tcPr/>
                </a:tc>
                <a:tc>
                  <a:txBody>
                    <a:bodyPr/>
                    <a:lstStyle/>
                    <a:p>
                      <a:pPr algn="ctr"/>
                      <a:r>
                        <a:rPr lang="en-US" dirty="0">
                          <a:solidFill>
                            <a:schemeClr val="tx1"/>
                          </a:solidFill>
                        </a:rPr>
                        <a:t>Vehicle</a:t>
                      </a:r>
                    </a:p>
                  </a:txBody>
                  <a:tcPr/>
                </a:tc>
                <a:extLst>
                  <a:ext uri="{0D108BD9-81ED-4DB2-BD59-A6C34878D82A}">
                    <a16:rowId xmlns:a16="http://schemas.microsoft.com/office/drawing/2014/main" val="2149262968"/>
                  </a:ext>
                </a:extLst>
              </a:tr>
              <a:tr h="906686">
                <a:tc>
                  <a:txBody>
                    <a:bodyPr/>
                    <a:lstStyle/>
                    <a:p>
                      <a:pPr algn="ctr"/>
                      <a:r>
                        <a:rPr lang="en-US" sz="1800" dirty="0">
                          <a:solidFill>
                            <a:schemeClr val="tx1"/>
                          </a:solidFill>
                        </a:rPr>
                        <a:t>Med</a:t>
                      </a:r>
                    </a:p>
                  </a:txBody>
                  <a:tcPr anchor="ctr"/>
                </a:tc>
                <a:tc>
                  <a:txBody>
                    <a:bodyPr/>
                    <a:lstStyle/>
                    <a:p>
                      <a:pPr algn="ctr"/>
                      <a:r>
                        <a:rPr lang="en-US" sz="1800" dirty="0">
                          <a:solidFill>
                            <a:schemeClr val="tx1"/>
                          </a:solidFill>
                        </a:rPr>
                        <a:t>$29,995</a:t>
                      </a:r>
                    </a:p>
                  </a:txBody>
                  <a:tcPr anchor="ctr"/>
                </a:tc>
                <a:tc>
                  <a:txBody>
                    <a:bodyPr/>
                    <a:lstStyle/>
                    <a:p>
                      <a:pPr algn="ctr"/>
                      <a:r>
                        <a:rPr lang="en-US" sz="1800" dirty="0">
                          <a:solidFill>
                            <a:schemeClr val="tx1"/>
                          </a:solidFill>
                        </a:rPr>
                        <a:t>2016 Dodge Challenger</a:t>
                      </a:r>
                    </a:p>
                  </a:txBody>
                  <a:tcPr anchor="ctr"/>
                </a:tc>
                <a:extLst>
                  <a:ext uri="{0D108BD9-81ED-4DB2-BD59-A6C34878D82A}">
                    <a16:rowId xmlns:a16="http://schemas.microsoft.com/office/drawing/2014/main" val="4124115908"/>
                  </a:ext>
                </a:extLst>
              </a:tr>
              <a:tr h="906686">
                <a:tc>
                  <a:txBody>
                    <a:bodyPr/>
                    <a:lstStyle/>
                    <a:p>
                      <a:pPr algn="ctr"/>
                      <a:r>
                        <a:rPr lang="en-US" sz="1800" dirty="0">
                          <a:solidFill>
                            <a:schemeClr val="tx1"/>
                          </a:solidFill>
                        </a:rPr>
                        <a:t>Max</a:t>
                      </a:r>
                    </a:p>
                  </a:txBody>
                  <a:tcPr anchor="ctr"/>
                </a:tc>
                <a:tc>
                  <a:txBody>
                    <a:bodyPr/>
                    <a:lstStyle/>
                    <a:p>
                      <a:pPr algn="ctr"/>
                      <a:r>
                        <a:rPr lang="en-US" sz="1800" dirty="0">
                          <a:solidFill>
                            <a:schemeClr val="tx1"/>
                          </a:solidFill>
                        </a:rPr>
                        <a:t>$2,065,902</a:t>
                      </a:r>
                    </a:p>
                  </a:txBody>
                  <a:tcPr anchor="ctr"/>
                </a:tc>
                <a:tc>
                  <a:txBody>
                    <a:bodyPr/>
                    <a:lstStyle/>
                    <a:p>
                      <a:pPr algn="ctr"/>
                      <a:r>
                        <a:rPr lang="en-US" sz="1800" dirty="0">
                          <a:solidFill>
                            <a:schemeClr val="tx1"/>
                          </a:solidFill>
                        </a:rPr>
                        <a:t>2008 Bugatti Veyron 16.4</a:t>
                      </a:r>
                    </a:p>
                  </a:txBody>
                  <a:tcPr anchor="ctr"/>
                </a:tc>
                <a:extLst>
                  <a:ext uri="{0D108BD9-81ED-4DB2-BD59-A6C34878D82A}">
                    <a16:rowId xmlns:a16="http://schemas.microsoft.com/office/drawing/2014/main" val="2105700615"/>
                  </a:ext>
                </a:extLst>
              </a:tr>
            </a:tbl>
          </a:graphicData>
        </a:graphic>
      </p:graphicFrame>
    </p:spTree>
    <p:extLst>
      <p:ext uri="{BB962C8B-B14F-4D97-AF65-F5344CB8AC3E}">
        <p14:creationId xmlns:p14="http://schemas.microsoft.com/office/powerpoint/2010/main" val="38822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2</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12" name="Graphic 61">
            <a:extLst>
              <a:ext uri="{FF2B5EF4-FFF2-40B4-BE49-F238E27FC236}">
                <a16:creationId xmlns:a16="http://schemas.microsoft.com/office/drawing/2014/main" id="{A6195E00-1198-EC89-F865-EA1AF29554FB}"/>
              </a:ext>
              <a:ext uri="{C183D7F6-B498-43B3-948B-1728B52AA6E4}">
                <adec:decorative xmlns:adec="http://schemas.microsoft.com/office/drawing/2017/decorative" val="1"/>
              </a:ext>
            </a:extLst>
          </p:cNvPr>
          <p:cNvSpPr/>
          <p:nvPr/>
        </p:nvSpPr>
        <p:spPr>
          <a:xfrm>
            <a:off x="1575099" y="2920427"/>
            <a:ext cx="2349695" cy="2191900"/>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
        <p:nvSpPr>
          <p:cNvPr id="16" name="Content Placeholder 15">
            <a:extLst>
              <a:ext uri="{FF2B5EF4-FFF2-40B4-BE49-F238E27FC236}">
                <a16:creationId xmlns:a16="http://schemas.microsoft.com/office/drawing/2014/main" id="{F145217C-5B55-A4D8-9866-57361C1D0AA1}"/>
              </a:ext>
            </a:extLst>
          </p:cNvPr>
          <p:cNvSpPr txBox="1">
            <a:spLocks/>
          </p:cNvSpPr>
          <p:nvPr/>
        </p:nvSpPr>
        <p:spPr>
          <a:xfrm>
            <a:off x="2090056" y="3426611"/>
            <a:ext cx="1475145" cy="127601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Horsepower</a:t>
            </a:r>
          </a:p>
          <a:p>
            <a:pPr algn="ctr"/>
            <a:r>
              <a:rPr lang="en-US" sz="2000" dirty="0"/>
              <a:t>69</a:t>
            </a:r>
          </a:p>
        </p:txBody>
      </p:sp>
      <p:sp>
        <p:nvSpPr>
          <p:cNvPr id="17" name="Graphic 61">
            <a:extLst>
              <a:ext uri="{FF2B5EF4-FFF2-40B4-BE49-F238E27FC236}">
                <a16:creationId xmlns:a16="http://schemas.microsoft.com/office/drawing/2014/main" id="{FD60ACD2-B90B-225F-7A97-E1CB35C7817B}"/>
              </a:ext>
              <a:ext uri="{C183D7F6-B498-43B3-948B-1728B52AA6E4}">
                <adec:decorative xmlns:adec="http://schemas.microsoft.com/office/drawing/2017/decorative" val="1"/>
              </a:ext>
            </a:extLst>
          </p:cNvPr>
          <p:cNvSpPr/>
          <p:nvPr/>
        </p:nvSpPr>
        <p:spPr>
          <a:xfrm>
            <a:off x="4921150" y="2920427"/>
            <a:ext cx="2349695" cy="2191900"/>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
        <p:nvSpPr>
          <p:cNvPr id="18" name="Content Placeholder 15">
            <a:extLst>
              <a:ext uri="{FF2B5EF4-FFF2-40B4-BE49-F238E27FC236}">
                <a16:creationId xmlns:a16="http://schemas.microsoft.com/office/drawing/2014/main" id="{1363210F-2FBA-A43D-8B9F-64D54FBBDEA3}"/>
              </a:ext>
            </a:extLst>
          </p:cNvPr>
          <p:cNvSpPr txBox="1">
            <a:spLocks/>
          </p:cNvSpPr>
          <p:nvPr/>
        </p:nvSpPr>
        <p:spPr>
          <a:xfrm>
            <a:off x="5441553" y="3378368"/>
            <a:ext cx="1475145" cy="127601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Cylinders</a:t>
            </a:r>
          </a:p>
          <a:p>
            <a:pPr algn="ctr"/>
            <a:r>
              <a:rPr lang="en-US" sz="2000" dirty="0"/>
              <a:t>30</a:t>
            </a:r>
          </a:p>
        </p:txBody>
      </p:sp>
      <p:sp>
        <p:nvSpPr>
          <p:cNvPr id="19" name="Graphic 61">
            <a:extLst>
              <a:ext uri="{FF2B5EF4-FFF2-40B4-BE49-F238E27FC236}">
                <a16:creationId xmlns:a16="http://schemas.microsoft.com/office/drawing/2014/main" id="{83071287-3205-6024-0BD7-8035C0EAE828}"/>
              </a:ext>
              <a:ext uri="{C183D7F6-B498-43B3-948B-1728B52AA6E4}">
                <adec:decorative xmlns:adec="http://schemas.microsoft.com/office/drawing/2017/decorative" val="1"/>
              </a:ext>
            </a:extLst>
          </p:cNvPr>
          <p:cNvSpPr/>
          <p:nvPr/>
        </p:nvSpPr>
        <p:spPr>
          <a:xfrm>
            <a:off x="8267206" y="2920427"/>
            <a:ext cx="2349695" cy="2191900"/>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tx1"/>
            </a:solidFill>
            <a:prstDash val="solid"/>
            <a:miter/>
          </a:ln>
        </p:spPr>
        <p:txBody>
          <a:bodyPr rtlCol="0" anchor="ctr"/>
          <a:lstStyle/>
          <a:p>
            <a:endParaRPr lang="en-US" dirty="0"/>
          </a:p>
        </p:txBody>
      </p:sp>
      <p:sp>
        <p:nvSpPr>
          <p:cNvPr id="20" name="Content Placeholder 15">
            <a:extLst>
              <a:ext uri="{FF2B5EF4-FFF2-40B4-BE49-F238E27FC236}">
                <a16:creationId xmlns:a16="http://schemas.microsoft.com/office/drawing/2014/main" id="{4F182CEC-D74B-9FFF-D1BC-DE24F621CC4C}"/>
              </a:ext>
            </a:extLst>
          </p:cNvPr>
          <p:cNvSpPr txBox="1">
            <a:spLocks/>
          </p:cNvSpPr>
          <p:nvPr/>
        </p:nvSpPr>
        <p:spPr>
          <a:xfrm>
            <a:off x="8787609" y="3378368"/>
            <a:ext cx="1475145" cy="127601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Doors</a:t>
            </a:r>
          </a:p>
          <a:p>
            <a:pPr algn="ctr"/>
            <a:r>
              <a:rPr lang="en-US" sz="2000" dirty="0"/>
              <a:t>6</a:t>
            </a:r>
          </a:p>
        </p:txBody>
      </p:sp>
      <p:sp>
        <p:nvSpPr>
          <p:cNvPr id="21" name="Title 13">
            <a:extLst>
              <a:ext uri="{FF2B5EF4-FFF2-40B4-BE49-F238E27FC236}">
                <a16:creationId xmlns:a16="http://schemas.microsoft.com/office/drawing/2014/main" id="{0B3F5FA9-33D0-A8FB-63B0-DB7AA0B96361}"/>
              </a:ext>
            </a:extLst>
          </p:cNvPr>
          <p:cNvSpPr txBox="1">
            <a:spLocks/>
          </p:cNvSpPr>
          <p:nvPr/>
        </p:nvSpPr>
        <p:spPr>
          <a:xfrm>
            <a:off x="1885156" y="159486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1600" dirty="0"/>
              <a:t>Missing values</a:t>
            </a:r>
          </a:p>
        </p:txBody>
      </p:sp>
    </p:spTree>
    <p:extLst>
      <p:ext uri="{BB962C8B-B14F-4D97-AF65-F5344CB8AC3E}">
        <p14:creationId xmlns:p14="http://schemas.microsoft.com/office/powerpoint/2010/main" val="122965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34DB5-FB29-B3E1-EED6-ABA3A32FE7E4}"/>
              </a:ext>
            </a:extLst>
          </p:cNvPr>
          <p:cNvPicPr>
            <a:picLocks noChangeAspect="1"/>
          </p:cNvPicPr>
          <p:nvPr/>
        </p:nvPicPr>
        <p:blipFill>
          <a:blip r:embed="rId3"/>
          <a:stretch>
            <a:fillRect/>
          </a:stretch>
        </p:blipFill>
        <p:spPr>
          <a:xfrm>
            <a:off x="3038475" y="2121971"/>
            <a:ext cx="6115050" cy="3771900"/>
          </a:xfrm>
          <a:prstGeom prst="rect">
            <a:avLst/>
          </a:prstGeom>
        </p:spPr>
      </p:pic>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2</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21" name="Title 13">
            <a:extLst>
              <a:ext uri="{FF2B5EF4-FFF2-40B4-BE49-F238E27FC236}">
                <a16:creationId xmlns:a16="http://schemas.microsoft.com/office/drawing/2014/main" id="{0B3F5FA9-33D0-A8FB-63B0-DB7AA0B96361}"/>
              </a:ext>
            </a:extLst>
          </p:cNvPr>
          <p:cNvSpPr txBox="1">
            <a:spLocks/>
          </p:cNvSpPr>
          <p:nvPr/>
        </p:nvSpPr>
        <p:spPr>
          <a:xfrm>
            <a:off x="1885156" y="1594865"/>
            <a:ext cx="8421688" cy="4714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1600" dirty="0"/>
              <a:t>Outliers</a:t>
            </a:r>
          </a:p>
        </p:txBody>
      </p:sp>
      <p:sp>
        <p:nvSpPr>
          <p:cNvPr id="19" name="Graphic 61">
            <a:extLst>
              <a:ext uri="{FF2B5EF4-FFF2-40B4-BE49-F238E27FC236}">
                <a16:creationId xmlns:a16="http://schemas.microsoft.com/office/drawing/2014/main" id="{83071287-3205-6024-0BD7-8035C0EAE828}"/>
              </a:ext>
              <a:ext uri="{C183D7F6-B498-43B3-948B-1728B52AA6E4}">
                <adec:decorative xmlns:adec="http://schemas.microsoft.com/office/drawing/2017/decorative" val="1"/>
              </a:ext>
            </a:extLst>
          </p:cNvPr>
          <p:cNvSpPr/>
          <p:nvPr/>
        </p:nvSpPr>
        <p:spPr>
          <a:xfrm>
            <a:off x="3657601" y="2077429"/>
            <a:ext cx="1561960" cy="1512578"/>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50000"/>
              </a:schemeClr>
            </a:solidFill>
            <a:prstDash val="solid"/>
            <a:miter/>
          </a:ln>
        </p:spPr>
        <p:txBody>
          <a:bodyPr rtlCol="0" anchor="ctr"/>
          <a:lstStyle/>
          <a:p>
            <a:endParaRPr lang="en-US" dirty="0"/>
          </a:p>
        </p:txBody>
      </p:sp>
      <p:sp>
        <p:nvSpPr>
          <p:cNvPr id="17" name="Graphic 61">
            <a:extLst>
              <a:ext uri="{FF2B5EF4-FFF2-40B4-BE49-F238E27FC236}">
                <a16:creationId xmlns:a16="http://schemas.microsoft.com/office/drawing/2014/main" id="{FD60ACD2-B90B-225F-7A97-E1CB35C7817B}"/>
              </a:ext>
              <a:ext uri="{C183D7F6-B498-43B3-948B-1728B52AA6E4}">
                <adec:decorative xmlns:adec="http://schemas.microsoft.com/office/drawing/2017/decorative" val="1"/>
              </a:ext>
            </a:extLst>
          </p:cNvPr>
          <p:cNvSpPr/>
          <p:nvPr/>
        </p:nvSpPr>
        <p:spPr>
          <a:xfrm>
            <a:off x="5410481" y="2589978"/>
            <a:ext cx="1561960" cy="1512579"/>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50000"/>
              </a:schemeClr>
            </a:solidFill>
            <a:prstDash val="solid"/>
            <a:miter/>
          </a:ln>
        </p:spPr>
        <p:txBody>
          <a:bodyPr rtlCol="0" anchor="ctr"/>
          <a:lstStyle/>
          <a:p>
            <a:endParaRPr lang="en-US" dirty="0"/>
          </a:p>
        </p:txBody>
      </p:sp>
    </p:spTree>
    <p:extLst>
      <p:ext uri="{BB962C8B-B14F-4D97-AF65-F5344CB8AC3E}">
        <p14:creationId xmlns:p14="http://schemas.microsoft.com/office/powerpoint/2010/main" val="275436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2</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2" name="Content Placeholder 15">
            <a:extLst>
              <a:ext uri="{FF2B5EF4-FFF2-40B4-BE49-F238E27FC236}">
                <a16:creationId xmlns:a16="http://schemas.microsoft.com/office/drawing/2014/main" id="{BD197D87-62F6-3BC5-EA35-28A3EF4626DB}"/>
              </a:ext>
            </a:extLst>
          </p:cNvPr>
          <p:cNvSpPr txBox="1">
            <a:spLocks/>
          </p:cNvSpPr>
          <p:nvPr/>
        </p:nvSpPr>
        <p:spPr>
          <a:xfrm>
            <a:off x="1435612" y="2571008"/>
            <a:ext cx="9320775" cy="286550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Removed exotic cars to handle outliers</a:t>
            </a:r>
          </a:p>
          <a:p>
            <a:pPr marL="342900" indent="-342900">
              <a:buFont typeface="Arial" panose="020B0604020202020204" pitchFamily="34" charset="0"/>
              <a:buChar char="•"/>
            </a:pPr>
            <a:r>
              <a:rPr lang="en-US" sz="2000" dirty="0"/>
              <a:t>Removed records with NA that couldn't be populated easily</a:t>
            </a:r>
          </a:p>
        </p:txBody>
      </p:sp>
    </p:spTree>
    <p:extLst>
      <p:ext uri="{BB962C8B-B14F-4D97-AF65-F5344CB8AC3E}">
        <p14:creationId xmlns:p14="http://schemas.microsoft.com/office/powerpoint/2010/main" val="85884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Question of interest 3</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7"/>
            <a:ext cx="9847142" cy="3145797"/>
          </a:xfrm>
        </p:spPr>
        <p:txBody>
          <a:bodyPr>
            <a:normAutofit/>
          </a:bodyPr>
          <a:lstStyle/>
          <a:p>
            <a:pPr marL="342900" indent="-342900">
              <a:buFont typeface="Arial" panose="020B0604020202020204" pitchFamily="34" charset="0"/>
              <a:buChar char="•"/>
            </a:pPr>
            <a:r>
              <a:rPr lang="en-US" sz="2000" dirty="0"/>
              <a:t>How do the individual predictor variables relate to the MSRP?</a:t>
            </a:r>
          </a:p>
          <a:p>
            <a:pPr marL="342900" indent="-342900">
              <a:buFont typeface="Arial" panose="020B0604020202020204" pitchFamily="34" charset="0"/>
              <a:buChar char="•"/>
            </a:pPr>
            <a:r>
              <a:rPr lang="en-US" sz="2000" dirty="0"/>
              <a:t>Are there any strong correlations?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78652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3</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4" name="Picture 3">
            <a:extLst>
              <a:ext uri="{FF2B5EF4-FFF2-40B4-BE49-F238E27FC236}">
                <a16:creationId xmlns:a16="http://schemas.microsoft.com/office/drawing/2014/main" id="{2F443284-44E4-1D2F-3E34-C90FDD001AB5}"/>
              </a:ext>
            </a:extLst>
          </p:cNvPr>
          <p:cNvPicPr>
            <a:picLocks noChangeAspect="1"/>
          </p:cNvPicPr>
          <p:nvPr/>
        </p:nvPicPr>
        <p:blipFill>
          <a:blip r:embed="rId3"/>
          <a:stretch>
            <a:fillRect/>
          </a:stretch>
        </p:blipFill>
        <p:spPr>
          <a:xfrm>
            <a:off x="1697298" y="2343150"/>
            <a:ext cx="1759479" cy="1085850"/>
          </a:xfrm>
          <a:prstGeom prst="rect">
            <a:avLst/>
          </a:prstGeom>
        </p:spPr>
      </p:pic>
      <p:pic>
        <p:nvPicPr>
          <p:cNvPr id="6" name="Picture 5">
            <a:extLst>
              <a:ext uri="{FF2B5EF4-FFF2-40B4-BE49-F238E27FC236}">
                <a16:creationId xmlns:a16="http://schemas.microsoft.com/office/drawing/2014/main" id="{E93B4FE8-433E-06DC-7706-2CBEE1A9F018}"/>
              </a:ext>
            </a:extLst>
          </p:cNvPr>
          <p:cNvPicPr>
            <a:picLocks noChangeAspect="1"/>
          </p:cNvPicPr>
          <p:nvPr/>
        </p:nvPicPr>
        <p:blipFill>
          <a:blip r:embed="rId4"/>
          <a:stretch>
            <a:fillRect/>
          </a:stretch>
        </p:blipFill>
        <p:spPr>
          <a:xfrm>
            <a:off x="3456778" y="2343150"/>
            <a:ext cx="1759481" cy="1085851"/>
          </a:xfrm>
          <a:prstGeom prst="rect">
            <a:avLst/>
          </a:prstGeom>
        </p:spPr>
      </p:pic>
      <p:pic>
        <p:nvPicPr>
          <p:cNvPr id="8" name="Picture 7">
            <a:extLst>
              <a:ext uri="{FF2B5EF4-FFF2-40B4-BE49-F238E27FC236}">
                <a16:creationId xmlns:a16="http://schemas.microsoft.com/office/drawing/2014/main" id="{8D0D614A-F47A-CF84-9DE9-44D18D33FDB1}"/>
              </a:ext>
            </a:extLst>
          </p:cNvPr>
          <p:cNvPicPr>
            <a:picLocks noChangeAspect="1"/>
          </p:cNvPicPr>
          <p:nvPr/>
        </p:nvPicPr>
        <p:blipFill>
          <a:blip r:embed="rId5"/>
          <a:stretch>
            <a:fillRect/>
          </a:stretch>
        </p:blipFill>
        <p:spPr>
          <a:xfrm>
            <a:off x="5216260" y="2343150"/>
            <a:ext cx="1759479" cy="1085850"/>
          </a:xfrm>
          <a:prstGeom prst="rect">
            <a:avLst/>
          </a:prstGeom>
        </p:spPr>
      </p:pic>
      <p:pic>
        <p:nvPicPr>
          <p:cNvPr id="10" name="Picture 9">
            <a:extLst>
              <a:ext uri="{FF2B5EF4-FFF2-40B4-BE49-F238E27FC236}">
                <a16:creationId xmlns:a16="http://schemas.microsoft.com/office/drawing/2014/main" id="{038DAE2B-9B24-7689-74D6-C4FFB389E6B0}"/>
              </a:ext>
            </a:extLst>
          </p:cNvPr>
          <p:cNvPicPr>
            <a:picLocks noChangeAspect="1"/>
          </p:cNvPicPr>
          <p:nvPr/>
        </p:nvPicPr>
        <p:blipFill>
          <a:blip r:embed="rId6"/>
          <a:stretch>
            <a:fillRect/>
          </a:stretch>
        </p:blipFill>
        <p:spPr>
          <a:xfrm>
            <a:off x="6975739" y="2343150"/>
            <a:ext cx="1759479" cy="1085850"/>
          </a:xfrm>
          <a:prstGeom prst="rect">
            <a:avLst/>
          </a:prstGeom>
        </p:spPr>
      </p:pic>
      <p:pic>
        <p:nvPicPr>
          <p:cNvPr id="12" name="Picture 11">
            <a:extLst>
              <a:ext uri="{FF2B5EF4-FFF2-40B4-BE49-F238E27FC236}">
                <a16:creationId xmlns:a16="http://schemas.microsoft.com/office/drawing/2014/main" id="{0258DFBA-FFDB-5561-6130-E96B1ADB1730}"/>
              </a:ext>
            </a:extLst>
          </p:cNvPr>
          <p:cNvPicPr>
            <a:picLocks noChangeAspect="1"/>
          </p:cNvPicPr>
          <p:nvPr/>
        </p:nvPicPr>
        <p:blipFill>
          <a:blip r:embed="rId7"/>
          <a:stretch>
            <a:fillRect/>
          </a:stretch>
        </p:blipFill>
        <p:spPr>
          <a:xfrm>
            <a:off x="8735218" y="2343150"/>
            <a:ext cx="1759479" cy="1085850"/>
          </a:xfrm>
          <a:prstGeom prst="rect">
            <a:avLst/>
          </a:prstGeom>
        </p:spPr>
      </p:pic>
      <p:pic>
        <p:nvPicPr>
          <p:cNvPr id="16" name="Picture 15">
            <a:extLst>
              <a:ext uri="{FF2B5EF4-FFF2-40B4-BE49-F238E27FC236}">
                <a16:creationId xmlns:a16="http://schemas.microsoft.com/office/drawing/2014/main" id="{ECFF6743-AC98-2296-2C58-FD80074C9A13}"/>
              </a:ext>
            </a:extLst>
          </p:cNvPr>
          <p:cNvPicPr>
            <a:picLocks noChangeAspect="1"/>
          </p:cNvPicPr>
          <p:nvPr/>
        </p:nvPicPr>
        <p:blipFill>
          <a:blip r:embed="rId8"/>
          <a:stretch>
            <a:fillRect/>
          </a:stretch>
        </p:blipFill>
        <p:spPr>
          <a:xfrm>
            <a:off x="1697298" y="3429000"/>
            <a:ext cx="1759479" cy="1085850"/>
          </a:xfrm>
          <a:prstGeom prst="rect">
            <a:avLst/>
          </a:prstGeom>
        </p:spPr>
      </p:pic>
      <p:pic>
        <p:nvPicPr>
          <p:cNvPr id="18" name="Picture 17">
            <a:extLst>
              <a:ext uri="{FF2B5EF4-FFF2-40B4-BE49-F238E27FC236}">
                <a16:creationId xmlns:a16="http://schemas.microsoft.com/office/drawing/2014/main" id="{DDD6A1F4-F762-34A2-4021-A0DD7E84F407}"/>
              </a:ext>
            </a:extLst>
          </p:cNvPr>
          <p:cNvPicPr>
            <a:picLocks noChangeAspect="1"/>
          </p:cNvPicPr>
          <p:nvPr/>
        </p:nvPicPr>
        <p:blipFill>
          <a:blip r:embed="rId9"/>
          <a:stretch>
            <a:fillRect/>
          </a:stretch>
        </p:blipFill>
        <p:spPr>
          <a:xfrm>
            <a:off x="3456777" y="3429000"/>
            <a:ext cx="1759479" cy="1085850"/>
          </a:xfrm>
          <a:prstGeom prst="rect">
            <a:avLst/>
          </a:prstGeom>
        </p:spPr>
      </p:pic>
      <p:pic>
        <p:nvPicPr>
          <p:cNvPr id="20" name="Picture 19">
            <a:extLst>
              <a:ext uri="{FF2B5EF4-FFF2-40B4-BE49-F238E27FC236}">
                <a16:creationId xmlns:a16="http://schemas.microsoft.com/office/drawing/2014/main" id="{A4CA7076-4F98-94C0-F1EF-2874750C0271}"/>
              </a:ext>
            </a:extLst>
          </p:cNvPr>
          <p:cNvPicPr>
            <a:picLocks noChangeAspect="1"/>
          </p:cNvPicPr>
          <p:nvPr/>
        </p:nvPicPr>
        <p:blipFill>
          <a:blip r:embed="rId10"/>
          <a:stretch>
            <a:fillRect/>
          </a:stretch>
        </p:blipFill>
        <p:spPr>
          <a:xfrm>
            <a:off x="5216257" y="3428999"/>
            <a:ext cx="1759480" cy="1085851"/>
          </a:xfrm>
          <a:prstGeom prst="rect">
            <a:avLst/>
          </a:prstGeom>
        </p:spPr>
      </p:pic>
      <p:pic>
        <p:nvPicPr>
          <p:cNvPr id="22" name="Picture 21">
            <a:extLst>
              <a:ext uri="{FF2B5EF4-FFF2-40B4-BE49-F238E27FC236}">
                <a16:creationId xmlns:a16="http://schemas.microsoft.com/office/drawing/2014/main" id="{F8C06285-D9A7-E991-8A9E-4083F60F4683}"/>
              </a:ext>
            </a:extLst>
          </p:cNvPr>
          <p:cNvPicPr>
            <a:picLocks noChangeAspect="1"/>
          </p:cNvPicPr>
          <p:nvPr/>
        </p:nvPicPr>
        <p:blipFill>
          <a:blip r:embed="rId11"/>
          <a:stretch>
            <a:fillRect/>
          </a:stretch>
        </p:blipFill>
        <p:spPr>
          <a:xfrm>
            <a:off x="6975738" y="3435503"/>
            <a:ext cx="1759479" cy="1085850"/>
          </a:xfrm>
          <a:prstGeom prst="rect">
            <a:avLst/>
          </a:prstGeom>
        </p:spPr>
      </p:pic>
      <p:pic>
        <p:nvPicPr>
          <p:cNvPr id="24" name="Picture 23">
            <a:extLst>
              <a:ext uri="{FF2B5EF4-FFF2-40B4-BE49-F238E27FC236}">
                <a16:creationId xmlns:a16="http://schemas.microsoft.com/office/drawing/2014/main" id="{286BBE2A-6B63-0DB5-9E5B-EB0ECC98BCB1}"/>
              </a:ext>
            </a:extLst>
          </p:cNvPr>
          <p:cNvPicPr>
            <a:picLocks noChangeAspect="1"/>
          </p:cNvPicPr>
          <p:nvPr/>
        </p:nvPicPr>
        <p:blipFill>
          <a:blip r:embed="rId12"/>
          <a:stretch>
            <a:fillRect/>
          </a:stretch>
        </p:blipFill>
        <p:spPr>
          <a:xfrm>
            <a:off x="8735216" y="3428998"/>
            <a:ext cx="1759481" cy="1085851"/>
          </a:xfrm>
          <a:prstGeom prst="rect">
            <a:avLst/>
          </a:prstGeom>
        </p:spPr>
      </p:pic>
      <p:pic>
        <p:nvPicPr>
          <p:cNvPr id="26" name="Picture 25">
            <a:extLst>
              <a:ext uri="{FF2B5EF4-FFF2-40B4-BE49-F238E27FC236}">
                <a16:creationId xmlns:a16="http://schemas.microsoft.com/office/drawing/2014/main" id="{7350CC65-832B-1D16-BF01-363A5C69F25A}"/>
              </a:ext>
            </a:extLst>
          </p:cNvPr>
          <p:cNvPicPr>
            <a:picLocks noChangeAspect="1"/>
          </p:cNvPicPr>
          <p:nvPr/>
        </p:nvPicPr>
        <p:blipFill>
          <a:blip r:embed="rId13"/>
          <a:stretch>
            <a:fillRect/>
          </a:stretch>
        </p:blipFill>
        <p:spPr>
          <a:xfrm>
            <a:off x="1697295" y="4514848"/>
            <a:ext cx="1759482" cy="1085852"/>
          </a:xfrm>
          <a:prstGeom prst="rect">
            <a:avLst/>
          </a:prstGeom>
        </p:spPr>
      </p:pic>
      <p:pic>
        <p:nvPicPr>
          <p:cNvPr id="28" name="Picture 27">
            <a:extLst>
              <a:ext uri="{FF2B5EF4-FFF2-40B4-BE49-F238E27FC236}">
                <a16:creationId xmlns:a16="http://schemas.microsoft.com/office/drawing/2014/main" id="{058C7FE9-CD93-4319-5E49-EAD6281142F4}"/>
              </a:ext>
            </a:extLst>
          </p:cNvPr>
          <p:cNvPicPr>
            <a:picLocks noChangeAspect="1"/>
          </p:cNvPicPr>
          <p:nvPr/>
        </p:nvPicPr>
        <p:blipFill>
          <a:blip r:embed="rId14"/>
          <a:stretch>
            <a:fillRect/>
          </a:stretch>
        </p:blipFill>
        <p:spPr>
          <a:xfrm>
            <a:off x="3456776" y="4514845"/>
            <a:ext cx="1759482" cy="1085852"/>
          </a:xfrm>
          <a:prstGeom prst="rect">
            <a:avLst/>
          </a:prstGeom>
        </p:spPr>
      </p:pic>
      <p:pic>
        <p:nvPicPr>
          <p:cNvPr id="30" name="Picture 29">
            <a:extLst>
              <a:ext uri="{FF2B5EF4-FFF2-40B4-BE49-F238E27FC236}">
                <a16:creationId xmlns:a16="http://schemas.microsoft.com/office/drawing/2014/main" id="{1B259407-1011-B89A-D97F-9CCD05AFAF44}"/>
              </a:ext>
            </a:extLst>
          </p:cNvPr>
          <p:cNvPicPr>
            <a:picLocks noChangeAspect="1"/>
          </p:cNvPicPr>
          <p:nvPr/>
        </p:nvPicPr>
        <p:blipFill>
          <a:blip r:embed="rId15"/>
          <a:stretch>
            <a:fillRect/>
          </a:stretch>
        </p:blipFill>
        <p:spPr>
          <a:xfrm>
            <a:off x="5216251" y="4514845"/>
            <a:ext cx="1759482" cy="1085852"/>
          </a:xfrm>
          <a:prstGeom prst="rect">
            <a:avLst/>
          </a:prstGeom>
        </p:spPr>
      </p:pic>
      <p:pic>
        <p:nvPicPr>
          <p:cNvPr id="32" name="Picture 31">
            <a:extLst>
              <a:ext uri="{FF2B5EF4-FFF2-40B4-BE49-F238E27FC236}">
                <a16:creationId xmlns:a16="http://schemas.microsoft.com/office/drawing/2014/main" id="{8E7BB881-4393-E799-4584-75E1B0398CF1}"/>
              </a:ext>
            </a:extLst>
          </p:cNvPr>
          <p:cNvPicPr>
            <a:picLocks noChangeAspect="1"/>
          </p:cNvPicPr>
          <p:nvPr/>
        </p:nvPicPr>
        <p:blipFill>
          <a:blip r:embed="rId16"/>
          <a:stretch>
            <a:fillRect/>
          </a:stretch>
        </p:blipFill>
        <p:spPr>
          <a:xfrm>
            <a:off x="6975735" y="4527856"/>
            <a:ext cx="1759484" cy="1085853"/>
          </a:xfrm>
          <a:prstGeom prst="rect">
            <a:avLst/>
          </a:prstGeom>
        </p:spPr>
      </p:pic>
      <p:pic>
        <p:nvPicPr>
          <p:cNvPr id="34" name="Picture 33">
            <a:extLst>
              <a:ext uri="{FF2B5EF4-FFF2-40B4-BE49-F238E27FC236}">
                <a16:creationId xmlns:a16="http://schemas.microsoft.com/office/drawing/2014/main" id="{4AEDFF90-0E45-0AA5-1707-F965B2C78FF0}"/>
              </a:ext>
            </a:extLst>
          </p:cNvPr>
          <p:cNvPicPr>
            <a:picLocks noChangeAspect="1"/>
          </p:cNvPicPr>
          <p:nvPr/>
        </p:nvPicPr>
        <p:blipFill>
          <a:blip r:embed="rId17"/>
          <a:stretch>
            <a:fillRect/>
          </a:stretch>
        </p:blipFill>
        <p:spPr>
          <a:xfrm>
            <a:off x="8735205" y="4514843"/>
            <a:ext cx="1759486" cy="1085854"/>
          </a:xfrm>
          <a:prstGeom prst="rect">
            <a:avLst/>
          </a:prstGeom>
        </p:spPr>
      </p:pic>
    </p:spTree>
    <p:extLst>
      <p:ext uri="{BB962C8B-B14F-4D97-AF65-F5344CB8AC3E}">
        <p14:creationId xmlns:p14="http://schemas.microsoft.com/office/powerpoint/2010/main" val="93185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Final Question of interest</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2964822"/>
          </a:xfrm>
        </p:spPr>
        <p:txBody>
          <a:bodyPr>
            <a:normAutofit/>
          </a:bodyPr>
          <a:lstStyle/>
          <a:p>
            <a:pPr marL="342900" indent="-342900">
              <a:buFont typeface="Arial" panose="020B0604020202020204" pitchFamily="34" charset="0"/>
              <a:buChar char="•"/>
            </a:pPr>
            <a:r>
              <a:rPr lang="en-US" sz="2000" dirty="0"/>
              <a:t>So, based on the initial exploration of the dataset, which predictor variables show the strongest association with the MSRP?</a:t>
            </a:r>
          </a:p>
          <a:p>
            <a:pPr marL="342900" indent="-342900">
              <a:buFont typeface="Arial" panose="020B0604020202020204" pitchFamily="34" charset="0"/>
              <a:buChar char="•"/>
            </a:pPr>
            <a:r>
              <a:rPr lang="en-US" sz="2000" dirty="0"/>
              <a:t>Which model would be best to predict MSRP?</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659862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44861" y="2224088"/>
            <a:ext cx="5111750" cy="1204912"/>
          </a:xfrm>
        </p:spPr>
        <p:txBody>
          <a:bodyPr>
            <a:normAutofit/>
          </a:bodyPr>
          <a:lstStyle/>
          <a:p>
            <a:r>
              <a:rPr lang="en-US" sz="3200" dirty="0"/>
              <a:t>Objective 1</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Title 1">
            <a:extLst>
              <a:ext uri="{FF2B5EF4-FFF2-40B4-BE49-F238E27FC236}">
                <a16:creationId xmlns:a16="http://schemas.microsoft.com/office/drawing/2014/main" id="{3E562E9D-9DA0-E82B-E29F-C258A69656FC}"/>
              </a:ext>
            </a:extLst>
          </p:cNvPr>
          <p:cNvSpPr txBox="1">
            <a:spLocks/>
          </p:cNvSpPr>
          <p:nvPr/>
        </p:nvSpPr>
        <p:spPr>
          <a:xfrm>
            <a:off x="1444861" y="294598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1523490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Objective 1</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7"/>
            <a:ext cx="9847142" cy="3202947"/>
          </a:xfrm>
        </p:spPr>
        <p:txBody>
          <a:bodyPr>
            <a:normAutofit/>
          </a:bodyPr>
          <a:lstStyle/>
          <a:p>
            <a:pPr marL="342900" indent="-342900">
              <a:buFont typeface="Arial" panose="020B0604020202020204" pitchFamily="34" charset="0"/>
              <a:buChar char="•"/>
            </a:pPr>
            <a:r>
              <a:rPr lang="en-US" sz="2000" dirty="0"/>
              <a:t>Build an interpretable model with key relationships. </a:t>
            </a:r>
          </a:p>
          <a:p>
            <a:pPr marL="342900" indent="-342900">
              <a:buFont typeface="Arial" panose="020B0604020202020204" pitchFamily="34" charset="0"/>
              <a:buChar char="•"/>
            </a:pPr>
            <a:r>
              <a:rPr lang="en-US" sz="2000" dirty="0"/>
              <a:t>Summary statistics.</a:t>
            </a:r>
          </a:p>
          <a:p>
            <a:pPr marL="342900" indent="-342900">
              <a:buFont typeface="Arial" panose="020B0604020202020204" pitchFamily="34" charset="0"/>
              <a:buChar char="•"/>
            </a:pPr>
            <a:r>
              <a:rPr lang="en-US" sz="2000" dirty="0"/>
              <a:t>Interpret coefficients, consider practical and statistical significance.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2" name="slide19">
            <a:hlinkClick r:id="" action="ppaction://media"/>
            <a:extLst>
              <a:ext uri="{FF2B5EF4-FFF2-40B4-BE49-F238E27FC236}">
                <a16:creationId xmlns:a16="http://schemas.microsoft.com/office/drawing/2014/main" id="{E624EFCC-57D5-DE36-4EE0-98F5F5B3CF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16621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a:t>
            </a:r>
          </a:p>
        </p:txBody>
      </p:sp>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a:xfrm>
            <a:off x="2483090" y="4543315"/>
            <a:ext cx="2196619" cy="343061"/>
          </a:xfrm>
        </p:spPr>
        <p:txBody>
          <a:bodyPr/>
          <a:lstStyle/>
          <a:p>
            <a:r>
              <a:rPr lang="en-US" dirty="0"/>
              <a:t>TIM CABAZA</a:t>
            </a:r>
          </a:p>
        </p:txBody>
      </p:sp>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a:xfrm>
            <a:off x="5023475" y="4543315"/>
            <a:ext cx="2145049" cy="343061"/>
          </a:xfrm>
        </p:spPr>
        <p:txBody>
          <a:bodyPr/>
          <a:lstStyle/>
          <a:p>
            <a:r>
              <a:rPr lang="en-US" dirty="0"/>
              <a:t>ROB LANE</a:t>
            </a:r>
          </a:p>
        </p:txBody>
      </p:sp>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a:xfrm>
            <a:off x="7544107" y="4543315"/>
            <a:ext cx="2132985" cy="343061"/>
          </a:xfrm>
        </p:spPr>
        <p:txBody>
          <a:bodyPr/>
          <a:lstStyle/>
          <a:p>
            <a:r>
              <a:rPr lang="en-US" dirty="0"/>
              <a:t>JAE CHUNG​</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1026" name="Picture 2" descr="Tim Cabaza">
            <a:extLst>
              <a:ext uri="{FF2B5EF4-FFF2-40B4-BE49-F238E27FC236}">
                <a16:creationId xmlns:a16="http://schemas.microsoft.com/office/drawing/2014/main" id="{846D449C-A130-77C8-3384-6187D3F75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888" y="2682379"/>
            <a:ext cx="1697023" cy="169702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Robert Lane">
            <a:extLst>
              <a:ext uri="{FF2B5EF4-FFF2-40B4-BE49-F238E27FC236}">
                <a16:creationId xmlns:a16="http://schemas.microsoft.com/office/drawing/2014/main" id="{7B99EF96-3F05-6AE9-19D1-997EE48A1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487" y="2682378"/>
            <a:ext cx="1697024" cy="16970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Jae Chung">
            <a:extLst>
              <a:ext uri="{FF2B5EF4-FFF2-40B4-BE49-F238E27FC236}">
                <a16:creationId xmlns:a16="http://schemas.microsoft.com/office/drawing/2014/main" id="{3C2EE41A-B7E6-3639-ABC1-1503DAEC5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088" y="2682378"/>
            <a:ext cx="1697024" cy="16970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49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Exploring model 1</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024813"/>
            <a:ext cx="9847142" cy="4133937"/>
          </a:xfrm>
        </p:spPr>
        <p:txBody>
          <a:bodyPr>
            <a:normAutofit/>
          </a:bodyPr>
          <a:lstStyle/>
          <a:p>
            <a:pPr marL="342900" indent="-342900">
              <a:buFont typeface="Arial" panose="020B0604020202020204" pitchFamily="34" charset="0"/>
              <a:buChar char="•"/>
            </a:pPr>
            <a:r>
              <a:rPr lang="en-US" sz="2000" dirty="0"/>
              <a:t>Training / Validation split: 50%</a:t>
            </a:r>
          </a:p>
          <a:p>
            <a:pPr marL="342900" indent="-342900">
              <a:buFont typeface="Arial" panose="020B0604020202020204" pitchFamily="34" charset="0"/>
              <a:buChar char="•"/>
            </a:pPr>
            <a:r>
              <a:rPr lang="en-US" sz="2000" dirty="0"/>
              <a:t>Simple Linear Regression Used</a:t>
            </a:r>
          </a:p>
          <a:p>
            <a:pPr marL="342900" indent="-342900">
              <a:buFont typeface="Arial" panose="020B0604020202020204" pitchFamily="34" charset="0"/>
              <a:buChar char="•"/>
            </a:pPr>
            <a:r>
              <a:rPr lang="en-US" sz="2000" dirty="0"/>
              <a:t>All variables considered with no complexity or transformations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2" name="slide20">
            <a:hlinkClick r:id="" action="ppaction://media"/>
            <a:extLst>
              <a:ext uri="{FF2B5EF4-FFF2-40B4-BE49-F238E27FC236}">
                <a16:creationId xmlns:a16="http://schemas.microsoft.com/office/drawing/2014/main" id="{E73BF338-5978-12C0-54D5-2301048A78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63888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Linear Model variables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21</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2740760023"/>
              </p:ext>
            </p:extLst>
          </p:nvPr>
        </p:nvGraphicFramePr>
        <p:xfrm>
          <a:off x="3155614" y="1796058"/>
          <a:ext cx="5880771" cy="425196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304992466"/>
                    </a:ext>
                  </a:extLst>
                </a:gridCol>
                <a:gridCol w="4137696">
                  <a:extLst>
                    <a:ext uri="{9D8B030D-6E8A-4147-A177-3AD203B41FA5}">
                      <a16:colId xmlns:a16="http://schemas.microsoft.com/office/drawing/2014/main" val="1848988424"/>
                    </a:ext>
                  </a:extLst>
                </a:gridCol>
              </a:tblGrid>
              <a:tr h="341342">
                <a:tc>
                  <a:txBody>
                    <a:bodyPr/>
                    <a:lstStyle/>
                    <a:p>
                      <a:pPr algn="ctr"/>
                      <a:r>
                        <a:rPr lang="en-US" dirty="0">
                          <a:solidFill>
                            <a:schemeClr val="tx1"/>
                          </a:solidFill>
                        </a:rPr>
                        <a:t>Response</a:t>
                      </a:r>
                    </a:p>
                  </a:txBody>
                  <a:tcPr/>
                </a:tc>
                <a:tc>
                  <a:txBody>
                    <a:bodyPr/>
                    <a:lstStyle/>
                    <a:p>
                      <a:pPr algn="ctr"/>
                      <a:r>
                        <a:rPr lang="en-US" dirty="0">
                          <a:solidFill>
                            <a:schemeClr val="tx1"/>
                          </a:solidFill>
                        </a:rPr>
                        <a:t>Explanatory</a:t>
                      </a:r>
                    </a:p>
                  </a:txBody>
                  <a:tcPr/>
                </a:tc>
                <a:extLst>
                  <a:ext uri="{0D108BD9-81ED-4DB2-BD59-A6C34878D82A}">
                    <a16:rowId xmlns:a16="http://schemas.microsoft.com/office/drawing/2014/main" val="413417160"/>
                  </a:ext>
                </a:extLst>
              </a:tr>
              <a:tr h="2562438">
                <a:tc>
                  <a:txBody>
                    <a:bodyPr/>
                    <a:lstStyle/>
                    <a:p>
                      <a:pPr marL="285750" indent="-285750">
                        <a:buFont typeface="Arial" panose="020B0604020202020204" pitchFamily="34" charset="0"/>
                        <a:buChar char="•"/>
                      </a:pPr>
                      <a:r>
                        <a:rPr lang="en-US" sz="1600" dirty="0"/>
                        <a:t>"</a:t>
                      </a:r>
                      <a:r>
                        <a:rPr lang="en-US" sz="1600" dirty="0" err="1"/>
                        <a:t>msrp</a:t>
                      </a:r>
                      <a:r>
                        <a:rPr lang="en-US" sz="1600" dirty="0"/>
                        <a:t>"</a:t>
                      </a:r>
                    </a:p>
                  </a:txBody>
                  <a:tcPr/>
                </a:tc>
                <a:tc>
                  <a:txBody>
                    <a:bodyPr/>
                    <a:lstStyle/>
                    <a:p>
                      <a:pPr marL="285750" indent="-285750">
                        <a:buFont typeface="Arial" panose="020B0604020202020204" pitchFamily="34" charset="0"/>
                        <a:buChar char="•"/>
                      </a:pPr>
                      <a:r>
                        <a:rPr lang="en-US" sz="1400" dirty="0"/>
                        <a:t>"</a:t>
                      </a:r>
                      <a:r>
                        <a:rPr lang="en-US" sz="1400" dirty="0" err="1"/>
                        <a:t>origin_country</a:t>
                      </a:r>
                      <a:r>
                        <a:rPr lang="en-US" sz="1400" dirty="0"/>
                        <a:t>"</a:t>
                      </a:r>
                    </a:p>
                    <a:p>
                      <a:pPr marL="285750" indent="-285750">
                        <a:buFont typeface="Arial" panose="020B0604020202020204" pitchFamily="34" charset="0"/>
                        <a:buChar char="•"/>
                      </a:pPr>
                      <a:r>
                        <a:rPr lang="en-US" sz="1400" dirty="0"/>
                        <a:t>"year"</a:t>
                      </a:r>
                    </a:p>
                    <a:p>
                      <a:pPr marL="285750" indent="-285750">
                        <a:buFont typeface="Arial" panose="020B0604020202020204" pitchFamily="34" charset="0"/>
                        <a:buChar char="•"/>
                      </a:pPr>
                      <a:r>
                        <a:rPr lang="en-US" sz="1400" dirty="0"/>
                        <a:t>"fuel"</a:t>
                      </a:r>
                    </a:p>
                    <a:p>
                      <a:pPr marL="285750" indent="-285750">
                        <a:buFont typeface="Arial" panose="020B0604020202020204" pitchFamily="34" charset="0"/>
                        <a:buChar char="•"/>
                      </a:pPr>
                      <a:r>
                        <a:rPr lang="en-US" sz="1400" dirty="0"/>
                        <a:t>"hp"</a:t>
                      </a:r>
                    </a:p>
                    <a:p>
                      <a:pPr marL="285750" indent="-285750">
                        <a:buFont typeface="Arial" panose="020B0604020202020204" pitchFamily="34" charset="0"/>
                        <a:buChar char="•"/>
                      </a:pPr>
                      <a:r>
                        <a:rPr lang="en-US" sz="1400" dirty="0"/>
                        <a:t>"cylinders"</a:t>
                      </a:r>
                    </a:p>
                    <a:p>
                      <a:pPr marL="285750" indent="-285750">
                        <a:buFont typeface="Arial" panose="020B0604020202020204" pitchFamily="34" charset="0"/>
                        <a:buChar char="•"/>
                      </a:pPr>
                      <a:r>
                        <a:rPr lang="en-US" sz="1400" dirty="0"/>
                        <a:t>"transmission"</a:t>
                      </a:r>
                    </a:p>
                    <a:p>
                      <a:pPr marL="285750" indent="-285750">
                        <a:buFont typeface="Arial" panose="020B0604020202020204" pitchFamily="34" charset="0"/>
                        <a:buChar char="•"/>
                      </a:pPr>
                      <a:r>
                        <a:rPr lang="en-US" sz="1400" dirty="0"/>
                        <a:t>"drive"</a:t>
                      </a:r>
                    </a:p>
                    <a:p>
                      <a:pPr marL="285750" indent="-285750">
                        <a:buFont typeface="Arial" panose="020B0604020202020204" pitchFamily="34" charset="0"/>
                        <a:buChar char="•"/>
                      </a:pPr>
                      <a:r>
                        <a:rPr lang="en-US" sz="1400" dirty="0"/>
                        <a:t>"doors"</a:t>
                      </a:r>
                    </a:p>
                    <a:p>
                      <a:pPr marL="285750" indent="-285750">
                        <a:buFont typeface="Arial" panose="020B0604020202020204" pitchFamily="34" charset="0"/>
                        <a:buChar char="•"/>
                      </a:pPr>
                      <a:r>
                        <a:rPr lang="en-US" sz="1400" dirty="0"/>
                        <a:t>"style"</a:t>
                      </a:r>
                    </a:p>
                    <a:p>
                      <a:pPr marL="285750" indent="-285750">
                        <a:buFont typeface="Arial" panose="020B0604020202020204" pitchFamily="34" charset="0"/>
                        <a:buChar char="•"/>
                      </a:pPr>
                      <a:r>
                        <a:rPr lang="en-US" sz="1400" dirty="0"/>
                        <a:t>"</a:t>
                      </a:r>
                      <a:r>
                        <a:rPr lang="en-US" sz="1400" dirty="0" err="1"/>
                        <a:t>mc_performance</a:t>
                      </a:r>
                      <a:r>
                        <a:rPr lang="en-US" sz="1400" dirty="0"/>
                        <a:t>"</a:t>
                      </a:r>
                    </a:p>
                    <a:p>
                      <a:pPr marL="285750" indent="-285750">
                        <a:buFont typeface="Arial" panose="020B0604020202020204" pitchFamily="34" charset="0"/>
                        <a:buChar char="•"/>
                      </a:pPr>
                      <a:r>
                        <a:rPr lang="en-US" sz="1400" dirty="0"/>
                        <a:t>"</a:t>
                      </a:r>
                      <a:r>
                        <a:rPr lang="en-US" sz="1400" dirty="0" err="1"/>
                        <a:t>mc_high_performance</a:t>
                      </a:r>
                      <a:r>
                        <a:rPr lang="en-US" sz="1400" dirty="0"/>
                        <a:t>"</a:t>
                      </a:r>
                    </a:p>
                    <a:p>
                      <a:pPr marL="285750" indent="-285750">
                        <a:buFont typeface="Arial" panose="020B0604020202020204" pitchFamily="34" charset="0"/>
                        <a:buChar char="•"/>
                      </a:pPr>
                      <a:r>
                        <a:rPr lang="en-US" sz="1400" dirty="0"/>
                        <a:t>"</a:t>
                      </a:r>
                      <a:r>
                        <a:rPr lang="en-US" sz="1400" dirty="0" err="1"/>
                        <a:t>mc_crossover</a:t>
                      </a:r>
                      <a:r>
                        <a:rPr lang="en-US" sz="1400" dirty="0"/>
                        <a:t>"</a:t>
                      </a:r>
                    </a:p>
                    <a:p>
                      <a:pPr marL="285750" indent="-285750">
                        <a:buFont typeface="Arial" panose="020B0604020202020204" pitchFamily="34" charset="0"/>
                        <a:buChar char="•"/>
                      </a:pPr>
                      <a:r>
                        <a:rPr lang="en-US" sz="1400" dirty="0"/>
                        <a:t>"</a:t>
                      </a:r>
                      <a:r>
                        <a:rPr lang="en-US" sz="1400" dirty="0" err="1"/>
                        <a:t>mc_luxury</a:t>
                      </a:r>
                      <a:r>
                        <a:rPr lang="en-US" sz="1400" dirty="0"/>
                        <a:t>"</a:t>
                      </a:r>
                    </a:p>
                    <a:p>
                      <a:pPr marL="285750" indent="-285750">
                        <a:buFont typeface="Arial" panose="020B0604020202020204" pitchFamily="34" charset="0"/>
                        <a:buChar char="•"/>
                      </a:pPr>
                      <a:r>
                        <a:rPr lang="en-US" sz="1400" dirty="0"/>
                        <a:t>"</a:t>
                      </a:r>
                      <a:r>
                        <a:rPr lang="en-US" sz="1400" dirty="0" err="1"/>
                        <a:t>mc_flex_fuel</a:t>
                      </a:r>
                      <a:r>
                        <a:rPr lang="en-US" sz="1400" dirty="0"/>
                        <a:t>"</a:t>
                      </a:r>
                    </a:p>
                    <a:p>
                      <a:pPr marL="285750" indent="-285750">
                        <a:buFont typeface="Arial" panose="020B0604020202020204" pitchFamily="34" charset="0"/>
                        <a:buChar char="•"/>
                      </a:pPr>
                      <a:r>
                        <a:rPr lang="en-US" sz="1400" dirty="0"/>
                        <a:t>"</a:t>
                      </a:r>
                      <a:r>
                        <a:rPr lang="en-US" sz="1400" dirty="0" err="1"/>
                        <a:t>mc_hybrid</a:t>
                      </a:r>
                      <a:r>
                        <a:rPr lang="en-US" sz="1400" dirty="0"/>
                        <a:t>"</a:t>
                      </a:r>
                    </a:p>
                    <a:p>
                      <a:pPr marL="285750" indent="-285750">
                        <a:buFont typeface="Arial" panose="020B0604020202020204" pitchFamily="34" charset="0"/>
                        <a:buChar char="•"/>
                      </a:pPr>
                      <a:r>
                        <a:rPr lang="en-US" sz="1400" dirty="0"/>
                        <a:t>"</a:t>
                      </a:r>
                      <a:r>
                        <a:rPr lang="en-US" sz="1400" dirty="0" err="1"/>
                        <a:t>mc_tuned</a:t>
                      </a:r>
                      <a:r>
                        <a:rPr lang="en-US" sz="1400" dirty="0"/>
                        <a:t>"</a:t>
                      </a:r>
                    </a:p>
                    <a:p>
                      <a:pPr marL="285750" indent="-285750">
                        <a:buFont typeface="Arial" panose="020B0604020202020204" pitchFamily="34" charset="0"/>
                        <a:buChar char="•"/>
                      </a:pPr>
                      <a:r>
                        <a:rPr lang="en-US" sz="1400" dirty="0"/>
                        <a:t>"</a:t>
                      </a:r>
                      <a:r>
                        <a:rPr lang="en-US" sz="1400" dirty="0" err="1"/>
                        <a:t>avgmpg</a:t>
                      </a:r>
                      <a:r>
                        <a:rPr lang="en-US" sz="1400" dirty="0"/>
                        <a:t>"</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3022908269"/>
                  </a:ext>
                </a:extLst>
              </a:tr>
            </a:tbl>
          </a:graphicData>
        </a:graphic>
      </p:graphicFrame>
      <p:pic>
        <p:nvPicPr>
          <p:cNvPr id="3" name="slide21">
            <a:hlinkClick r:id="" action="ppaction://media"/>
            <a:extLst>
              <a:ext uri="{FF2B5EF4-FFF2-40B4-BE49-F238E27FC236}">
                <a16:creationId xmlns:a16="http://schemas.microsoft.com/office/drawing/2014/main" id="{1944FDC4-F2C0-5EA3-8086-A81D1AB347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92811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1: non-linear response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4" name="Picture 3">
            <a:extLst>
              <a:ext uri="{FF2B5EF4-FFF2-40B4-BE49-F238E27FC236}">
                <a16:creationId xmlns:a16="http://schemas.microsoft.com/office/drawing/2014/main" id="{80AA8B0C-BBAB-B4B9-AB05-2DEC5322DBE1}"/>
              </a:ext>
            </a:extLst>
          </p:cNvPr>
          <p:cNvPicPr>
            <a:picLocks noChangeAspect="1"/>
          </p:cNvPicPr>
          <p:nvPr/>
        </p:nvPicPr>
        <p:blipFill>
          <a:blip r:embed="rId5"/>
          <a:stretch>
            <a:fillRect/>
          </a:stretch>
        </p:blipFill>
        <p:spPr>
          <a:xfrm>
            <a:off x="8414399" y="2024813"/>
            <a:ext cx="2123241" cy="1297196"/>
          </a:xfrm>
          <a:prstGeom prst="rect">
            <a:avLst/>
          </a:prstGeom>
        </p:spPr>
      </p:pic>
      <p:pic>
        <p:nvPicPr>
          <p:cNvPr id="5" name="Picture 4">
            <a:extLst>
              <a:ext uri="{FF2B5EF4-FFF2-40B4-BE49-F238E27FC236}">
                <a16:creationId xmlns:a16="http://schemas.microsoft.com/office/drawing/2014/main" id="{E680168D-9EC9-7450-D8DC-2D590C2DC112}"/>
              </a:ext>
            </a:extLst>
          </p:cNvPr>
          <p:cNvPicPr>
            <a:picLocks noChangeAspect="1"/>
          </p:cNvPicPr>
          <p:nvPr/>
        </p:nvPicPr>
        <p:blipFill>
          <a:blip r:embed="rId6"/>
          <a:stretch>
            <a:fillRect/>
          </a:stretch>
        </p:blipFill>
        <p:spPr>
          <a:xfrm>
            <a:off x="5481571" y="3793602"/>
            <a:ext cx="2305723" cy="1413185"/>
          </a:xfrm>
          <a:prstGeom prst="rect">
            <a:avLst/>
          </a:prstGeom>
        </p:spPr>
      </p:pic>
      <p:sp>
        <p:nvSpPr>
          <p:cNvPr id="7" name="Content Placeholder 15">
            <a:extLst>
              <a:ext uri="{FF2B5EF4-FFF2-40B4-BE49-F238E27FC236}">
                <a16:creationId xmlns:a16="http://schemas.microsoft.com/office/drawing/2014/main" id="{15D1670E-0E6E-8D65-18C0-155AD9800170}"/>
              </a:ext>
            </a:extLst>
          </p:cNvPr>
          <p:cNvSpPr>
            <a:spLocks noGrp="1"/>
          </p:cNvSpPr>
          <p:nvPr>
            <p:ph sz="half" idx="2"/>
          </p:nvPr>
        </p:nvSpPr>
        <p:spPr>
          <a:xfrm>
            <a:off x="1172429" y="2024813"/>
            <a:ext cx="4248032" cy="3385387"/>
          </a:xfrm>
        </p:spPr>
        <p:txBody>
          <a:bodyPr>
            <a:normAutofit/>
          </a:bodyPr>
          <a:lstStyle/>
          <a:p>
            <a:pPr marL="342900" indent="-342900">
              <a:buFont typeface="Arial" panose="020B0604020202020204" pitchFamily="34" charset="0"/>
              <a:buChar char="•"/>
            </a:pPr>
            <a:r>
              <a:rPr lang="en-US" sz="1600" dirty="0"/>
              <a:t>Residuals vs. Fitted (Predicted Values):</a:t>
            </a:r>
          </a:p>
          <a:p>
            <a:pPr marL="800100" lvl="1" indent="-342900">
              <a:buFont typeface="Arial" panose="020B0604020202020204" pitchFamily="34" charset="0"/>
              <a:buChar char="•"/>
            </a:pPr>
            <a:r>
              <a:rPr lang="en-US" sz="1600" dirty="0"/>
              <a:t>Funnel-shaped residual plot</a:t>
            </a:r>
          </a:p>
          <a:p>
            <a:pPr marL="342900" indent="-342900">
              <a:buFont typeface="Arial" panose="020B0604020202020204" pitchFamily="34" charset="0"/>
              <a:buChar char="•"/>
            </a:pPr>
            <a:r>
              <a:rPr lang="en-US" sz="1600" dirty="0"/>
              <a:t>QQ Plot:</a:t>
            </a:r>
          </a:p>
          <a:p>
            <a:pPr marL="800100" lvl="1" indent="-342900">
              <a:buFont typeface="Arial" panose="020B0604020202020204" pitchFamily="34" charset="0"/>
              <a:buChar char="•"/>
            </a:pPr>
            <a:r>
              <a:rPr lang="en-US" sz="1600" dirty="0"/>
              <a:t>Evidence of non-linearity (heavy tail)</a:t>
            </a:r>
          </a:p>
          <a:p>
            <a:pPr marL="342900" indent="-342900">
              <a:buFont typeface="Arial" panose="020B0604020202020204" pitchFamily="34" charset="0"/>
              <a:buChar char="•"/>
            </a:pPr>
            <a:r>
              <a:rPr lang="en-US" sz="1600" dirty="0"/>
              <a:t>Histogram:</a:t>
            </a:r>
          </a:p>
          <a:p>
            <a:pPr marL="800100" lvl="1" indent="-342900">
              <a:buFont typeface="Arial" panose="020B0604020202020204" pitchFamily="34" charset="0"/>
              <a:buChar char="•"/>
            </a:pPr>
            <a:r>
              <a:rPr lang="en-US" sz="1600" dirty="0"/>
              <a:t>Appears fairly normal, although may have a stronger peak than usual.</a:t>
            </a:r>
          </a:p>
        </p:txBody>
      </p:sp>
      <p:pic>
        <p:nvPicPr>
          <p:cNvPr id="2" name="Picture 1">
            <a:extLst>
              <a:ext uri="{FF2B5EF4-FFF2-40B4-BE49-F238E27FC236}">
                <a16:creationId xmlns:a16="http://schemas.microsoft.com/office/drawing/2014/main" id="{2AEC0987-0FC6-AAAF-D315-E37126CA0821}"/>
              </a:ext>
            </a:extLst>
          </p:cNvPr>
          <p:cNvPicPr>
            <a:picLocks noChangeAspect="1"/>
          </p:cNvPicPr>
          <p:nvPr/>
        </p:nvPicPr>
        <p:blipFill>
          <a:blip r:embed="rId7"/>
          <a:stretch>
            <a:fillRect/>
          </a:stretch>
        </p:blipFill>
        <p:spPr>
          <a:xfrm>
            <a:off x="8278819" y="3717506"/>
            <a:ext cx="2394400" cy="1477173"/>
          </a:xfrm>
          <a:prstGeom prst="rect">
            <a:avLst/>
          </a:prstGeom>
        </p:spPr>
      </p:pic>
      <p:pic>
        <p:nvPicPr>
          <p:cNvPr id="8" name="Picture 7">
            <a:extLst>
              <a:ext uri="{FF2B5EF4-FFF2-40B4-BE49-F238E27FC236}">
                <a16:creationId xmlns:a16="http://schemas.microsoft.com/office/drawing/2014/main" id="{0F432C27-A68E-EF85-14EC-D4BB27BCE255}"/>
              </a:ext>
            </a:extLst>
          </p:cNvPr>
          <p:cNvPicPr>
            <a:picLocks noChangeAspect="1"/>
          </p:cNvPicPr>
          <p:nvPr/>
        </p:nvPicPr>
        <p:blipFill rotWithShape="1">
          <a:blip r:embed="rId8"/>
          <a:srcRect t="577" b="4463"/>
          <a:stretch/>
        </p:blipFill>
        <p:spPr>
          <a:xfrm>
            <a:off x="5533771" y="1987611"/>
            <a:ext cx="2305723" cy="1371600"/>
          </a:xfrm>
          <a:prstGeom prst="rect">
            <a:avLst/>
          </a:prstGeom>
        </p:spPr>
      </p:pic>
      <p:pic>
        <p:nvPicPr>
          <p:cNvPr id="9" name="slide22">
            <a:hlinkClick r:id="" action="ppaction://media"/>
            <a:extLst>
              <a:ext uri="{FF2B5EF4-FFF2-40B4-BE49-F238E27FC236}">
                <a16:creationId xmlns:a16="http://schemas.microsoft.com/office/drawing/2014/main" id="{2BFD56A4-F443-CAD4-AE2D-FFC94B08AA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85600" y="6454775"/>
            <a:ext cx="406400" cy="406400"/>
          </a:xfrm>
          <a:prstGeom prst="rect">
            <a:avLst/>
          </a:prstGeom>
        </p:spPr>
      </p:pic>
    </p:spTree>
    <p:extLst>
      <p:ext uri="{BB962C8B-B14F-4D97-AF65-F5344CB8AC3E}">
        <p14:creationId xmlns:p14="http://schemas.microsoft.com/office/powerpoint/2010/main" val="403987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Log-linear Model variables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23</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1069379477"/>
              </p:ext>
            </p:extLst>
          </p:nvPr>
        </p:nvGraphicFramePr>
        <p:xfrm>
          <a:off x="3155614" y="1796058"/>
          <a:ext cx="5880771" cy="425196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304992466"/>
                    </a:ext>
                  </a:extLst>
                </a:gridCol>
                <a:gridCol w="4137696">
                  <a:extLst>
                    <a:ext uri="{9D8B030D-6E8A-4147-A177-3AD203B41FA5}">
                      <a16:colId xmlns:a16="http://schemas.microsoft.com/office/drawing/2014/main" val="1848988424"/>
                    </a:ext>
                  </a:extLst>
                </a:gridCol>
              </a:tblGrid>
              <a:tr h="341342">
                <a:tc>
                  <a:txBody>
                    <a:bodyPr/>
                    <a:lstStyle/>
                    <a:p>
                      <a:pPr algn="ctr"/>
                      <a:r>
                        <a:rPr lang="en-US" dirty="0">
                          <a:solidFill>
                            <a:schemeClr val="tx1"/>
                          </a:solidFill>
                        </a:rPr>
                        <a:t>Response</a:t>
                      </a:r>
                    </a:p>
                  </a:txBody>
                  <a:tcPr/>
                </a:tc>
                <a:tc>
                  <a:txBody>
                    <a:bodyPr/>
                    <a:lstStyle/>
                    <a:p>
                      <a:pPr algn="ctr"/>
                      <a:r>
                        <a:rPr lang="en-US" dirty="0">
                          <a:solidFill>
                            <a:schemeClr val="tx1"/>
                          </a:solidFill>
                        </a:rPr>
                        <a:t>Explanatory</a:t>
                      </a:r>
                    </a:p>
                  </a:txBody>
                  <a:tcPr/>
                </a:tc>
                <a:extLst>
                  <a:ext uri="{0D108BD9-81ED-4DB2-BD59-A6C34878D82A}">
                    <a16:rowId xmlns:a16="http://schemas.microsoft.com/office/drawing/2014/main" val="413417160"/>
                  </a:ext>
                </a:extLst>
              </a:tr>
              <a:tr h="2562438">
                <a:tc>
                  <a:txBody>
                    <a:bodyPr/>
                    <a:lstStyle/>
                    <a:p>
                      <a:pPr marL="285750" indent="-285750">
                        <a:buFont typeface="Arial" panose="020B0604020202020204" pitchFamily="34" charset="0"/>
                        <a:buChar char="•"/>
                      </a:pPr>
                      <a:r>
                        <a:rPr lang="en-US" sz="1600" dirty="0">
                          <a:solidFill>
                            <a:srgbClr val="FF0000"/>
                          </a:solidFill>
                        </a:rPr>
                        <a:t>log(“</a:t>
                      </a:r>
                      <a:r>
                        <a:rPr lang="en-US" sz="1600" dirty="0" err="1">
                          <a:solidFill>
                            <a:srgbClr val="FF0000"/>
                          </a:solidFill>
                        </a:rPr>
                        <a:t>msrp</a:t>
                      </a:r>
                      <a:r>
                        <a:rPr lang="en-US" sz="1600" dirty="0">
                          <a:solidFill>
                            <a:srgbClr val="FF0000"/>
                          </a:solidFill>
                        </a:rPr>
                        <a:t>”)</a:t>
                      </a:r>
                    </a:p>
                  </a:txBody>
                  <a:tcPr/>
                </a:tc>
                <a:tc>
                  <a:txBody>
                    <a:bodyPr/>
                    <a:lstStyle/>
                    <a:p>
                      <a:pPr marL="285750" indent="-285750">
                        <a:buFont typeface="Arial" panose="020B0604020202020204" pitchFamily="34" charset="0"/>
                        <a:buChar char="•"/>
                      </a:pPr>
                      <a:r>
                        <a:rPr lang="en-US" sz="1400" dirty="0"/>
                        <a:t>“</a:t>
                      </a:r>
                      <a:r>
                        <a:rPr lang="en-US" sz="1400" dirty="0" err="1"/>
                        <a:t>origin_country</a:t>
                      </a:r>
                      <a:r>
                        <a:rPr lang="en-US" sz="1400" dirty="0"/>
                        <a:t>”</a:t>
                      </a:r>
                    </a:p>
                    <a:p>
                      <a:pPr marL="285750" indent="-285750">
                        <a:buFont typeface="Arial" panose="020B0604020202020204" pitchFamily="34" charset="0"/>
                        <a:buChar char="•"/>
                      </a:pPr>
                      <a:r>
                        <a:rPr lang="en-US" sz="1400" dirty="0"/>
                        <a:t>“year”</a:t>
                      </a:r>
                    </a:p>
                    <a:p>
                      <a:pPr marL="285750" indent="-285750">
                        <a:buFont typeface="Arial" panose="020B0604020202020204" pitchFamily="34" charset="0"/>
                        <a:buChar char="•"/>
                      </a:pPr>
                      <a:r>
                        <a:rPr lang="en-US" sz="1400" dirty="0"/>
                        <a:t>“fuel”</a:t>
                      </a:r>
                    </a:p>
                    <a:p>
                      <a:pPr marL="285750" indent="-285750">
                        <a:buFont typeface="Arial" panose="020B0604020202020204" pitchFamily="34" charset="0"/>
                        <a:buChar char="•"/>
                      </a:pPr>
                      <a:r>
                        <a:rPr lang="en-US" sz="1400" dirty="0"/>
                        <a:t>“hp”</a:t>
                      </a:r>
                    </a:p>
                    <a:p>
                      <a:pPr marL="285750" indent="-285750">
                        <a:buFont typeface="Arial" panose="020B0604020202020204" pitchFamily="34" charset="0"/>
                        <a:buChar char="•"/>
                      </a:pPr>
                      <a:r>
                        <a:rPr lang="en-US" sz="1400" dirty="0"/>
                        <a:t>“cylinders”</a:t>
                      </a:r>
                    </a:p>
                    <a:p>
                      <a:pPr marL="285750" indent="-285750">
                        <a:buFont typeface="Arial" panose="020B0604020202020204" pitchFamily="34" charset="0"/>
                        <a:buChar char="•"/>
                      </a:pPr>
                      <a:r>
                        <a:rPr lang="en-US" sz="1400" dirty="0"/>
                        <a:t>“transmission”</a:t>
                      </a:r>
                    </a:p>
                    <a:p>
                      <a:pPr marL="285750" indent="-285750">
                        <a:buFont typeface="Arial" panose="020B0604020202020204" pitchFamily="34" charset="0"/>
                        <a:buChar char="•"/>
                      </a:pPr>
                      <a:r>
                        <a:rPr lang="en-US" sz="1400" dirty="0"/>
                        <a:t>“drive”</a:t>
                      </a:r>
                    </a:p>
                    <a:p>
                      <a:pPr marL="285750" indent="-285750">
                        <a:buFont typeface="Arial" panose="020B0604020202020204" pitchFamily="34" charset="0"/>
                        <a:buChar char="•"/>
                      </a:pPr>
                      <a:r>
                        <a:rPr lang="en-US" sz="1400" dirty="0"/>
                        <a:t>“doors”</a:t>
                      </a:r>
                    </a:p>
                    <a:p>
                      <a:pPr marL="285750" indent="-285750">
                        <a:buFont typeface="Arial" panose="020B0604020202020204" pitchFamily="34" charset="0"/>
                        <a:buChar char="•"/>
                      </a:pPr>
                      <a:r>
                        <a:rPr lang="en-US" sz="1400" dirty="0"/>
                        <a:t>“style”</a:t>
                      </a:r>
                    </a:p>
                    <a:p>
                      <a:pPr marL="285750" indent="-285750">
                        <a:buFont typeface="Arial" panose="020B0604020202020204" pitchFamily="34" charset="0"/>
                        <a:buChar char="•"/>
                      </a:pPr>
                      <a:r>
                        <a:rPr lang="en-US" sz="1400" dirty="0"/>
                        <a:t>“</a:t>
                      </a:r>
                      <a:r>
                        <a:rPr lang="en-US" sz="1400" dirty="0" err="1"/>
                        <a:t>mc_performance</a:t>
                      </a:r>
                      <a:r>
                        <a:rPr lang="en-US" sz="1400" dirty="0"/>
                        <a:t>”</a:t>
                      </a:r>
                    </a:p>
                    <a:p>
                      <a:pPr marL="285750" indent="-285750">
                        <a:buFont typeface="Arial" panose="020B0604020202020204" pitchFamily="34" charset="0"/>
                        <a:buChar char="•"/>
                      </a:pPr>
                      <a:r>
                        <a:rPr lang="en-US" sz="1400" dirty="0"/>
                        <a:t>“</a:t>
                      </a:r>
                      <a:r>
                        <a:rPr lang="en-US" sz="1400" dirty="0" err="1"/>
                        <a:t>mc_high_performance</a:t>
                      </a:r>
                      <a:r>
                        <a:rPr lang="en-US" sz="1400" dirty="0"/>
                        <a:t>”</a:t>
                      </a:r>
                    </a:p>
                    <a:p>
                      <a:pPr marL="285750" indent="-285750">
                        <a:buFont typeface="Arial" panose="020B0604020202020204" pitchFamily="34" charset="0"/>
                        <a:buChar char="•"/>
                      </a:pPr>
                      <a:r>
                        <a:rPr lang="en-US" sz="1400" dirty="0"/>
                        <a:t>“</a:t>
                      </a:r>
                      <a:r>
                        <a:rPr lang="en-US" sz="1400" dirty="0" err="1"/>
                        <a:t>mc_crossover</a:t>
                      </a:r>
                      <a:r>
                        <a:rPr lang="en-US" sz="1400" dirty="0"/>
                        <a:t>”</a:t>
                      </a:r>
                    </a:p>
                    <a:p>
                      <a:pPr marL="285750" indent="-285750">
                        <a:buFont typeface="Arial" panose="020B0604020202020204" pitchFamily="34" charset="0"/>
                        <a:buChar char="•"/>
                      </a:pPr>
                      <a:r>
                        <a:rPr lang="en-US" sz="1400" dirty="0"/>
                        <a:t>“</a:t>
                      </a:r>
                      <a:r>
                        <a:rPr lang="en-US" sz="1400" dirty="0" err="1"/>
                        <a:t>mc_luxury</a:t>
                      </a:r>
                      <a:r>
                        <a:rPr lang="en-US" sz="1400" dirty="0"/>
                        <a:t>”</a:t>
                      </a:r>
                    </a:p>
                    <a:p>
                      <a:pPr marL="285750" indent="-285750">
                        <a:buFont typeface="Arial" panose="020B0604020202020204" pitchFamily="34" charset="0"/>
                        <a:buChar char="•"/>
                      </a:pPr>
                      <a:r>
                        <a:rPr lang="en-US" sz="1400" dirty="0"/>
                        <a:t>“</a:t>
                      </a:r>
                      <a:r>
                        <a:rPr lang="en-US" sz="1400" dirty="0" err="1"/>
                        <a:t>mc_flex_fuel</a:t>
                      </a:r>
                      <a:r>
                        <a:rPr lang="en-US" sz="1400" dirty="0"/>
                        <a:t>”</a:t>
                      </a:r>
                    </a:p>
                    <a:p>
                      <a:pPr marL="285750" indent="-285750">
                        <a:buFont typeface="Arial" panose="020B0604020202020204" pitchFamily="34" charset="0"/>
                        <a:buChar char="•"/>
                      </a:pPr>
                      <a:r>
                        <a:rPr lang="en-US" sz="1400" dirty="0"/>
                        <a:t>“</a:t>
                      </a:r>
                      <a:r>
                        <a:rPr lang="en-US" sz="1400" dirty="0" err="1"/>
                        <a:t>mc_hybrid</a:t>
                      </a:r>
                      <a:r>
                        <a:rPr lang="en-US" sz="1400" dirty="0"/>
                        <a:t>”</a:t>
                      </a:r>
                    </a:p>
                    <a:p>
                      <a:pPr marL="285750" indent="-285750">
                        <a:buFont typeface="Arial" panose="020B0604020202020204" pitchFamily="34" charset="0"/>
                        <a:buChar char="•"/>
                      </a:pPr>
                      <a:r>
                        <a:rPr lang="en-US" sz="1400" dirty="0"/>
                        <a:t>“</a:t>
                      </a:r>
                      <a:r>
                        <a:rPr lang="en-US" sz="1400" dirty="0" err="1"/>
                        <a:t>mc_tuned</a:t>
                      </a:r>
                      <a:r>
                        <a:rPr lang="en-US" sz="1400" dirty="0"/>
                        <a:t>”</a:t>
                      </a:r>
                    </a:p>
                    <a:p>
                      <a:pPr marL="285750" indent="-285750">
                        <a:buFont typeface="Arial" panose="020B0604020202020204" pitchFamily="34" charset="0"/>
                        <a:buChar char="•"/>
                      </a:pPr>
                      <a:r>
                        <a:rPr lang="en-US" sz="1400" dirty="0"/>
                        <a:t>“</a:t>
                      </a:r>
                      <a:r>
                        <a:rPr lang="en-US" sz="1400" dirty="0" err="1"/>
                        <a:t>avgmpg</a:t>
                      </a:r>
                      <a:r>
                        <a:rPr lang="en-US" sz="1400" dirty="0"/>
                        <a:t>”</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3022908269"/>
                  </a:ext>
                </a:extLst>
              </a:tr>
            </a:tbl>
          </a:graphicData>
        </a:graphic>
      </p:graphicFrame>
      <p:pic>
        <p:nvPicPr>
          <p:cNvPr id="4" name="slide23">
            <a:hlinkClick r:id="" action="ppaction://media"/>
            <a:extLst>
              <a:ext uri="{FF2B5EF4-FFF2-40B4-BE49-F238E27FC236}">
                <a16:creationId xmlns:a16="http://schemas.microsoft.com/office/drawing/2014/main" id="{3939CF44-7F0D-7C5F-25A3-FF557E7240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357812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Log-linear Model assumptions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7" name="Content Placeholder 15">
            <a:extLst>
              <a:ext uri="{FF2B5EF4-FFF2-40B4-BE49-F238E27FC236}">
                <a16:creationId xmlns:a16="http://schemas.microsoft.com/office/drawing/2014/main" id="{15D1670E-0E6E-8D65-18C0-155AD9800170}"/>
              </a:ext>
            </a:extLst>
          </p:cNvPr>
          <p:cNvSpPr>
            <a:spLocks noGrp="1"/>
          </p:cNvSpPr>
          <p:nvPr>
            <p:ph sz="half" idx="2"/>
          </p:nvPr>
        </p:nvSpPr>
        <p:spPr>
          <a:xfrm>
            <a:off x="1172429" y="2024813"/>
            <a:ext cx="4248032" cy="3814012"/>
          </a:xfrm>
        </p:spPr>
        <p:txBody>
          <a:bodyPr>
            <a:normAutofit/>
          </a:bodyPr>
          <a:lstStyle/>
          <a:p>
            <a:pPr marL="342900" indent="-342900">
              <a:buFont typeface="Arial" panose="020B0604020202020204" pitchFamily="34" charset="0"/>
              <a:buChar char="•"/>
            </a:pPr>
            <a:r>
              <a:rPr lang="en-US" sz="1600" dirty="0"/>
              <a:t>Residuals vs. Fitted (Predicted Values):</a:t>
            </a:r>
          </a:p>
          <a:p>
            <a:pPr marL="800100" lvl="1" indent="-342900">
              <a:buFont typeface="Arial" panose="020B0604020202020204" pitchFamily="34" charset="0"/>
              <a:buChar char="•"/>
            </a:pPr>
            <a:r>
              <a:rPr lang="en-US" sz="1600" dirty="0"/>
              <a:t>Random Cloud</a:t>
            </a:r>
          </a:p>
          <a:p>
            <a:pPr marL="800100" lvl="1" indent="-342900">
              <a:buFont typeface="Arial" panose="020B0604020202020204" pitchFamily="34" charset="0"/>
              <a:buChar char="•"/>
            </a:pPr>
            <a:r>
              <a:rPr lang="en-US" sz="1600" dirty="0"/>
              <a:t>No Overall Trend</a:t>
            </a:r>
          </a:p>
          <a:p>
            <a:pPr marL="342900" indent="-342900">
              <a:buFont typeface="Arial" panose="020B0604020202020204" pitchFamily="34" charset="0"/>
              <a:buChar char="•"/>
            </a:pPr>
            <a:r>
              <a:rPr lang="en-US" sz="1600" dirty="0"/>
              <a:t>QQ Plot:</a:t>
            </a:r>
          </a:p>
          <a:p>
            <a:pPr marL="800100" lvl="1" indent="-342900">
              <a:buFont typeface="Arial" panose="020B0604020202020204" pitchFamily="34" charset="0"/>
              <a:buChar char="•"/>
            </a:pPr>
            <a:r>
              <a:rPr lang="en-US" sz="1600" dirty="0"/>
              <a:t>Normal</a:t>
            </a:r>
          </a:p>
          <a:p>
            <a:pPr marL="342900" indent="-342900">
              <a:buFont typeface="Arial" panose="020B0604020202020204" pitchFamily="34" charset="0"/>
              <a:buChar char="•"/>
            </a:pPr>
            <a:r>
              <a:rPr lang="en-US" sz="1600" dirty="0"/>
              <a:t>Histogram:</a:t>
            </a:r>
          </a:p>
          <a:p>
            <a:pPr marL="800100" lvl="1" indent="-342900">
              <a:buFont typeface="Arial" panose="020B0604020202020204" pitchFamily="34" charset="0"/>
              <a:buChar char="•"/>
            </a:pPr>
            <a:r>
              <a:rPr lang="en-US" sz="1600" dirty="0"/>
              <a:t>A normal distribution</a:t>
            </a:r>
          </a:p>
          <a:p>
            <a:pPr marL="342900" indent="-342900">
              <a:buFont typeface="Arial" panose="020B0604020202020204" pitchFamily="34" charset="0"/>
              <a:buChar char="•"/>
            </a:pPr>
            <a:r>
              <a:rPr lang="en-US" sz="1600" dirty="0"/>
              <a:t>Studentized Residuals vs. Leverage:</a:t>
            </a:r>
          </a:p>
          <a:p>
            <a:pPr marL="800100" lvl="1" indent="-342900">
              <a:buFont typeface="Arial" panose="020B0604020202020204" pitchFamily="34" charset="0"/>
              <a:buChar char="•"/>
            </a:pPr>
            <a:r>
              <a:rPr lang="en-US" sz="1600" dirty="0"/>
              <a:t>No outliers identified</a:t>
            </a:r>
          </a:p>
        </p:txBody>
      </p:sp>
      <p:pic>
        <p:nvPicPr>
          <p:cNvPr id="2" name="Picture 1">
            <a:extLst>
              <a:ext uri="{FF2B5EF4-FFF2-40B4-BE49-F238E27FC236}">
                <a16:creationId xmlns:a16="http://schemas.microsoft.com/office/drawing/2014/main" id="{296FA2D2-18DA-BE66-8F31-A9BDBDF00C2C}"/>
              </a:ext>
            </a:extLst>
          </p:cNvPr>
          <p:cNvPicPr>
            <a:picLocks noChangeAspect="1"/>
          </p:cNvPicPr>
          <p:nvPr/>
        </p:nvPicPr>
        <p:blipFill>
          <a:blip r:embed="rId5"/>
          <a:stretch>
            <a:fillRect/>
          </a:stretch>
        </p:blipFill>
        <p:spPr>
          <a:xfrm>
            <a:off x="5634616" y="2017589"/>
            <a:ext cx="2104034" cy="1304420"/>
          </a:xfrm>
          <a:prstGeom prst="rect">
            <a:avLst/>
          </a:prstGeom>
        </p:spPr>
      </p:pic>
      <p:pic>
        <p:nvPicPr>
          <p:cNvPr id="8" name="Picture 7">
            <a:extLst>
              <a:ext uri="{FF2B5EF4-FFF2-40B4-BE49-F238E27FC236}">
                <a16:creationId xmlns:a16="http://schemas.microsoft.com/office/drawing/2014/main" id="{A1708CE1-CFE5-F7B8-18B3-EA5C7AB540F7}"/>
              </a:ext>
            </a:extLst>
          </p:cNvPr>
          <p:cNvPicPr>
            <a:picLocks noChangeAspect="1"/>
          </p:cNvPicPr>
          <p:nvPr/>
        </p:nvPicPr>
        <p:blipFill>
          <a:blip r:embed="rId6"/>
          <a:stretch>
            <a:fillRect/>
          </a:stretch>
        </p:blipFill>
        <p:spPr>
          <a:xfrm>
            <a:off x="8387515" y="2108741"/>
            <a:ext cx="2166900" cy="1320259"/>
          </a:xfrm>
          <a:prstGeom prst="rect">
            <a:avLst/>
          </a:prstGeom>
        </p:spPr>
      </p:pic>
      <p:pic>
        <p:nvPicPr>
          <p:cNvPr id="9" name="Picture 8">
            <a:extLst>
              <a:ext uri="{FF2B5EF4-FFF2-40B4-BE49-F238E27FC236}">
                <a16:creationId xmlns:a16="http://schemas.microsoft.com/office/drawing/2014/main" id="{8921541B-630A-DA3D-84D4-28A2B732EF23}"/>
              </a:ext>
            </a:extLst>
          </p:cNvPr>
          <p:cNvPicPr>
            <a:picLocks noChangeAspect="1"/>
          </p:cNvPicPr>
          <p:nvPr/>
        </p:nvPicPr>
        <p:blipFill>
          <a:blip r:embed="rId7"/>
          <a:stretch>
            <a:fillRect/>
          </a:stretch>
        </p:blipFill>
        <p:spPr>
          <a:xfrm>
            <a:off x="5696293" y="3717506"/>
            <a:ext cx="2150495" cy="1306839"/>
          </a:xfrm>
          <a:prstGeom prst="rect">
            <a:avLst/>
          </a:prstGeom>
        </p:spPr>
      </p:pic>
      <p:pic>
        <p:nvPicPr>
          <p:cNvPr id="10" name="Picture 9">
            <a:extLst>
              <a:ext uri="{FF2B5EF4-FFF2-40B4-BE49-F238E27FC236}">
                <a16:creationId xmlns:a16="http://schemas.microsoft.com/office/drawing/2014/main" id="{69DC721F-2F96-7769-C4C3-1D41C4C43382}"/>
              </a:ext>
            </a:extLst>
          </p:cNvPr>
          <p:cNvPicPr>
            <a:picLocks noChangeAspect="1"/>
          </p:cNvPicPr>
          <p:nvPr/>
        </p:nvPicPr>
        <p:blipFill>
          <a:blip r:embed="rId8"/>
          <a:stretch>
            <a:fillRect/>
          </a:stretch>
        </p:blipFill>
        <p:spPr>
          <a:xfrm>
            <a:off x="8450381" y="3717506"/>
            <a:ext cx="2104034" cy="1321712"/>
          </a:xfrm>
          <a:prstGeom prst="rect">
            <a:avLst/>
          </a:prstGeom>
        </p:spPr>
      </p:pic>
      <p:pic>
        <p:nvPicPr>
          <p:cNvPr id="4" name="slide24">
            <a:hlinkClick r:id="" action="ppaction://media"/>
            <a:extLst>
              <a:ext uri="{FF2B5EF4-FFF2-40B4-BE49-F238E27FC236}">
                <a16:creationId xmlns:a16="http://schemas.microsoft.com/office/drawing/2014/main" id="{93268E20-85AB-E2FB-40CE-FB1F515F57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45147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Interactions: cylinders vs. performance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25</a:t>
            </a:fld>
            <a:endParaRPr lang="en-US" dirty="0"/>
          </a:p>
        </p:txBody>
      </p:sp>
      <p:grpSp>
        <p:nvGrpSpPr>
          <p:cNvPr id="19" name="Group 18">
            <a:extLst>
              <a:ext uri="{FF2B5EF4-FFF2-40B4-BE49-F238E27FC236}">
                <a16:creationId xmlns:a16="http://schemas.microsoft.com/office/drawing/2014/main" id="{DBE400A0-BA21-DFAA-0F48-98217EC96A36}"/>
              </a:ext>
            </a:extLst>
          </p:cNvPr>
          <p:cNvGrpSpPr/>
          <p:nvPr/>
        </p:nvGrpSpPr>
        <p:grpSpPr>
          <a:xfrm>
            <a:off x="3581401" y="2729050"/>
            <a:ext cx="6059754" cy="3627300"/>
            <a:chOff x="2408911" y="1964146"/>
            <a:chExt cx="7374177" cy="4528729"/>
          </a:xfrm>
        </p:grpSpPr>
        <p:pic>
          <p:nvPicPr>
            <p:cNvPr id="20" name="Picture 19">
              <a:extLst>
                <a:ext uri="{FF2B5EF4-FFF2-40B4-BE49-F238E27FC236}">
                  <a16:creationId xmlns:a16="http://schemas.microsoft.com/office/drawing/2014/main" id="{521C9599-DFFB-1638-4F5F-99A2D06A32F7}"/>
                </a:ext>
              </a:extLst>
            </p:cNvPr>
            <p:cNvPicPr>
              <a:picLocks noChangeAspect="1"/>
            </p:cNvPicPr>
            <p:nvPr/>
          </p:nvPicPr>
          <p:blipFill>
            <a:blip r:embed="rId5"/>
            <a:stretch>
              <a:fillRect/>
            </a:stretch>
          </p:blipFill>
          <p:spPr>
            <a:xfrm>
              <a:off x="2408911" y="1964146"/>
              <a:ext cx="7374177" cy="4528729"/>
            </a:xfrm>
            <a:prstGeom prst="rect">
              <a:avLst/>
            </a:prstGeom>
          </p:spPr>
        </p:pic>
        <p:cxnSp>
          <p:nvCxnSpPr>
            <p:cNvPr id="21" name="Straight Connector 20">
              <a:extLst>
                <a:ext uri="{FF2B5EF4-FFF2-40B4-BE49-F238E27FC236}">
                  <a16:creationId xmlns:a16="http://schemas.microsoft.com/office/drawing/2014/main" id="{0CC056BD-110D-F0B3-A7BF-7EFFC4566023}"/>
                </a:ext>
              </a:extLst>
            </p:cNvPr>
            <p:cNvCxnSpPr>
              <a:cxnSpLocks/>
            </p:cNvCxnSpPr>
            <p:nvPr/>
          </p:nvCxnSpPr>
          <p:spPr>
            <a:xfrm flipV="1">
              <a:off x="4291343" y="4010685"/>
              <a:ext cx="2408221" cy="932507"/>
            </a:xfrm>
            <a:prstGeom prst="line">
              <a:avLst/>
            </a:prstGeom>
            <a:ln w="38100"/>
          </p:spPr>
          <p:style>
            <a:lnRef idx="1">
              <a:schemeClr val="accent6"/>
            </a:lnRef>
            <a:fillRef idx="0">
              <a:schemeClr val="accent6"/>
            </a:fillRef>
            <a:effectRef idx="0">
              <a:schemeClr val="accent6"/>
            </a:effectRef>
            <a:fontRef idx="minor">
              <a:schemeClr val="tx1"/>
            </a:fontRef>
          </p:style>
        </p:cxnSp>
      </p:grpSp>
      <p:pic>
        <p:nvPicPr>
          <p:cNvPr id="22" name="slide25">
            <a:hlinkClick r:id="" action="ppaction://media"/>
            <a:extLst>
              <a:ext uri="{FF2B5EF4-FFF2-40B4-BE49-F238E27FC236}">
                <a16:creationId xmlns:a16="http://schemas.microsoft.com/office/drawing/2014/main" id="{74115C8E-36AD-3134-8432-46B69750A0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324496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4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Interactions: doors vs. performance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2" name="Picture 1">
            <a:extLst>
              <a:ext uri="{FF2B5EF4-FFF2-40B4-BE49-F238E27FC236}">
                <a16:creationId xmlns:a16="http://schemas.microsoft.com/office/drawing/2014/main" id="{D43AF107-1657-E6E7-E996-0FB8BF2CAE14}"/>
              </a:ext>
            </a:extLst>
          </p:cNvPr>
          <p:cNvPicPr>
            <a:picLocks noChangeAspect="1"/>
          </p:cNvPicPr>
          <p:nvPr/>
        </p:nvPicPr>
        <p:blipFill>
          <a:blip r:embed="rId5"/>
          <a:stretch>
            <a:fillRect/>
          </a:stretch>
        </p:blipFill>
        <p:spPr>
          <a:xfrm>
            <a:off x="3581401" y="2636498"/>
            <a:ext cx="6033292" cy="3719852"/>
          </a:xfrm>
          <a:prstGeom prst="rect">
            <a:avLst/>
          </a:prstGeom>
        </p:spPr>
      </p:pic>
      <p:pic>
        <p:nvPicPr>
          <p:cNvPr id="4" name="slide26">
            <a:hlinkClick r:id="" action="ppaction://media"/>
            <a:extLst>
              <a:ext uri="{FF2B5EF4-FFF2-40B4-BE49-F238E27FC236}">
                <a16:creationId xmlns:a16="http://schemas.microsoft.com/office/drawing/2014/main" id="{96E5A6FA-D772-B4F6-AEF7-4809BBBEB4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353792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Interactions: cylinders vs. style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3" name="Picture 2">
            <a:extLst>
              <a:ext uri="{FF2B5EF4-FFF2-40B4-BE49-F238E27FC236}">
                <a16:creationId xmlns:a16="http://schemas.microsoft.com/office/drawing/2014/main" id="{5F06393E-3EC6-B0EB-1565-38AF885E3336}"/>
              </a:ext>
            </a:extLst>
          </p:cNvPr>
          <p:cNvPicPr>
            <a:picLocks noChangeAspect="1"/>
          </p:cNvPicPr>
          <p:nvPr/>
        </p:nvPicPr>
        <p:blipFill>
          <a:blip r:embed="rId5"/>
          <a:stretch>
            <a:fillRect/>
          </a:stretch>
        </p:blipFill>
        <p:spPr>
          <a:xfrm>
            <a:off x="3500120" y="2772546"/>
            <a:ext cx="5727553" cy="3532369"/>
          </a:xfrm>
          <a:prstGeom prst="rect">
            <a:avLst/>
          </a:prstGeom>
        </p:spPr>
      </p:pic>
      <p:pic>
        <p:nvPicPr>
          <p:cNvPr id="5" name="slide27">
            <a:hlinkClick r:id="" action="ppaction://media"/>
            <a:extLst>
              <a:ext uri="{FF2B5EF4-FFF2-40B4-BE49-F238E27FC236}">
                <a16:creationId xmlns:a16="http://schemas.microsoft.com/office/drawing/2014/main" id="{2E284B4E-44ED-C0F1-E209-639F3B0C1E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27401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Interactions: year vs. luxury</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2" name="Picture 1">
            <a:extLst>
              <a:ext uri="{FF2B5EF4-FFF2-40B4-BE49-F238E27FC236}">
                <a16:creationId xmlns:a16="http://schemas.microsoft.com/office/drawing/2014/main" id="{0561A01C-DFF7-E018-9618-A7D520C23447}"/>
              </a:ext>
            </a:extLst>
          </p:cNvPr>
          <p:cNvPicPr>
            <a:picLocks noChangeAspect="1"/>
          </p:cNvPicPr>
          <p:nvPr/>
        </p:nvPicPr>
        <p:blipFill>
          <a:blip r:embed="rId5"/>
          <a:stretch>
            <a:fillRect/>
          </a:stretch>
        </p:blipFill>
        <p:spPr>
          <a:xfrm>
            <a:off x="3536860" y="2880677"/>
            <a:ext cx="5947995" cy="3658235"/>
          </a:xfrm>
          <a:prstGeom prst="rect">
            <a:avLst/>
          </a:prstGeom>
        </p:spPr>
      </p:pic>
      <p:pic>
        <p:nvPicPr>
          <p:cNvPr id="5" name="slide28">
            <a:hlinkClick r:id="" action="ppaction://media"/>
            <a:extLst>
              <a:ext uri="{FF2B5EF4-FFF2-40B4-BE49-F238E27FC236}">
                <a16:creationId xmlns:a16="http://schemas.microsoft.com/office/drawing/2014/main" id="{CA550F5E-E098-CBBA-506F-EE1F401221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40937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Reference values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29</a:t>
            </a:fld>
            <a:endParaRPr lang="en-US" dirty="0"/>
          </a:p>
        </p:txBody>
      </p:sp>
      <p:graphicFrame>
        <p:nvGraphicFramePr>
          <p:cNvPr id="5" name="Table 5">
            <a:extLst>
              <a:ext uri="{FF2B5EF4-FFF2-40B4-BE49-F238E27FC236}">
                <a16:creationId xmlns:a16="http://schemas.microsoft.com/office/drawing/2014/main" id="{F040F888-C286-E9E9-1B9C-6320C6DA0057}"/>
              </a:ext>
            </a:extLst>
          </p:cNvPr>
          <p:cNvGraphicFramePr>
            <a:graphicFrameLocks noGrp="1"/>
          </p:cNvGraphicFramePr>
          <p:nvPr>
            <p:extLst>
              <p:ext uri="{D42A27DB-BD31-4B8C-83A1-F6EECF244321}">
                <p14:modId xmlns:p14="http://schemas.microsoft.com/office/powerpoint/2010/main" val="2866976394"/>
              </p:ext>
            </p:extLst>
          </p:nvPr>
        </p:nvGraphicFramePr>
        <p:xfrm>
          <a:off x="838201" y="2993069"/>
          <a:ext cx="4484251" cy="3291840"/>
        </p:xfrm>
        <a:graphic>
          <a:graphicData uri="http://schemas.openxmlformats.org/drawingml/2006/table">
            <a:tbl>
              <a:tblPr firstRow="1" bandRow="1">
                <a:tableStyleId>{5C22544A-7EE6-4342-B048-85BDC9FD1C3A}</a:tableStyleId>
              </a:tblPr>
              <a:tblGrid>
                <a:gridCol w="1782228">
                  <a:extLst>
                    <a:ext uri="{9D8B030D-6E8A-4147-A177-3AD203B41FA5}">
                      <a16:colId xmlns:a16="http://schemas.microsoft.com/office/drawing/2014/main" val="2553263878"/>
                    </a:ext>
                  </a:extLst>
                </a:gridCol>
                <a:gridCol w="2702023">
                  <a:extLst>
                    <a:ext uri="{9D8B030D-6E8A-4147-A177-3AD203B41FA5}">
                      <a16:colId xmlns:a16="http://schemas.microsoft.com/office/drawing/2014/main" val="3999469865"/>
                    </a:ext>
                  </a:extLst>
                </a:gridCol>
              </a:tblGrid>
              <a:tr h="359871">
                <a:tc>
                  <a:txBody>
                    <a:bodyPr/>
                    <a:lstStyle/>
                    <a:p>
                      <a:r>
                        <a:rPr lang="en-US" b="1" dirty="0">
                          <a:solidFill>
                            <a:schemeClr val="tx1"/>
                          </a:solidFill>
                        </a:rPr>
                        <a:t>Field</a:t>
                      </a:r>
                    </a:p>
                  </a:txBody>
                  <a:tcPr/>
                </a:tc>
                <a:tc>
                  <a:txBody>
                    <a:bodyPr/>
                    <a:lstStyle/>
                    <a:p>
                      <a:r>
                        <a:rPr lang="en-US" dirty="0">
                          <a:solidFill>
                            <a:schemeClr val="tx1"/>
                          </a:solidFill>
                        </a:rPr>
                        <a:t>Reference Value</a:t>
                      </a:r>
                    </a:p>
                  </a:txBody>
                  <a:tcPr/>
                </a:tc>
                <a:extLst>
                  <a:ext uri="{0D108BD9-81ED-4DB2-BD59-A6C34878D82A}">
                    <a16:rowId xmlns:a16="http://schemas.microsoft.com/office/drawing/2014/main" val="3407039536"/>
                  </a:ext>
                </a:extLst>
              </a:tr>
              <a:tr h="359871">
                <a:tc>
                  <a:txBody>
                    <a:bodyPr/>
                    <a:lstStyle/>
                    <a:p>
                      <a:r>
                        <a:rPr lang="en-US" dirty="0" err="1"/>
                        <a:t>Origin_country</a:t>
                      </a:r>
                      <a:endParaRPr lang="en-US" dirty="0"/>
                    </a:p>
                  </a:txBody>
                  <a:tcPr/>
                </a:tc>
                <a:tc>
                  <a:txBody>
                    <a:bodyPr/>
                    <a:lstStyle/>
                    <a:p>
                      <a:r>
                        <a:rPr lang="en-US" dirty="0"/>
                        <a:t>American</a:t>
                      </a:r>
                    </a:p>
                  </a:txBody>
                  <a:tcPr/>
                </a:tc>
                <a:extLst>
                  <a:ext uri="{0D108BD9-81ED-4DB2-BD59-A6C34878D82A}">
                    <a16:rowId xmlns:a16="http://schemas.microsoft.com/office/drawing/2014/main" val="1272861472"/>
                  </a:ext>
                </a:extLst>
              </a:tr>
              <a:tr h="359871">
                <a:tc>
                  <a:txBody>
                    <a:bodyPr/>
                    <a:lstStyle/>
                    <a:p>
                      <a:r>
                        <a:rPr lang="en-US" dirty="0"/>
                        <a:t>Year</a:t>
                      </a:r>
                    </a:p>
                  </a:txBody>
                  <a:tcPr/>
                </a:tc>
                <a:tc>
                  <a:txBody>
                    <a:bodyPr/>
                    <a:lstStyle/>
                    <a:p>
                      <a:r>
                        <a:rPr lang="en-US" dirty="0"/>
                        <a:t>2001</a:t>
                      </a:r>
                    </a:p>
                  </a:txBody>
                  <a:tcPr/>
                </a:tc>
                <a:extLst>
                  <a:ext uri="{0D108BD9-81ED-4DB2-BD59-A6C34878D82A}">
                    <a16:rowId xmlns:a16="http://schemas.microsoft.com/office/drawing/2014/main" val="3613658878"/>
                  </a:ext>
                </a:extLst>
              </a:tr>
              <a:tr h="359871">
                <a:tc>
                  <a:txBody>
                    <a:bodyPr/>
                    <a:lstStyle/>
                    <a:p>
                      <a:r>
                        <a:rPr lang="en-US" dirty="0"/>
                        <a:t>Fuel</a:t>
                      </a:r>
                    </a:p>
                  </a:txBody>
                  <a:tcPr/>
                </a:tc>
                <a:tc>
                  <a:txBody>
                    <a:bodyPr/>
                    <a:lstStyle/>
                    <a:p>
                      <a:r>
                        <a:rPr lang="en-US" dirty="0"/>
                        <a:t>Diesel</a:t>
                      </a:r>
                    </a:p>
                  </a:txBody>
                  <a:tcPr/>
                </a:tc>
                <a:extLst>
                  <a:ext uri="{0D108BD9-81ED-4DB2-BD59-A6C34878D82A}">
                    <a16:rowId xmlns:a16="http://schemas.microsoft.com/office/drawing/2014/main" val="3546865580"/>
                  </a:ext>
                </a:extLst>
              </a:tr>
              <a:tr h="359871">
                <a:tc>
                  <a:txBody>
                    <a:bodyPr/>
                    <a:lstStyle/>
                    <a:p>
                      <a:r>
                        <a:rPr lang="en-US" dirty="0"/>
                        <a:t>Cylinders</a:t>
                      </a:r>
                    </a:p>
                  </a:txBody>
                  <a:tcPr/>
                </a:tc>
                <a:tc>
                  <a:txBody>
                    <a:bodyPr/>
                    <a:lstStyle/>
                    <a:p>
                      <a:r>
                        <a:rPr lang="en-US" dirty="0"/>
                        <a:t>0</a:t>
                      </a:r>
                    </a:p>
                  </a:txBody>
                  <a:tcPr/>
                </a:tc>
                <a:extLst>
                  <a:ext uri="{0D108BD9-81ED-4DB2-BD59-A6C34878D82A}">
                    <a16:rowId xmlns:a16="http://schemas.microsoft.com/office/drawing/2014/main" val="2244485414"/>
                  </a:ext>
                </a:extLst>
              </a:tr>
              <a:tr h="359871">
                <a:tc>
                  <a:txBody>
                    <a:bodyPr/>
                    <a:lstStyle/>
                    <a:p>
                      <a:r>
                        <a:rPr lang="en-US" dirty="0"/>
                        <a:t>Transmission</a:t>
                      </a:r>
                    </a:p>
                  </a:txBody>
                  <a:tcPr/>
                </a:tc>
                <a:tc>
                  <a:txBody>
                    <a:bodyPr/>
                    <a:lstStyle/>
                    <a:p>
                      <a:r>
                        <a:rPr lang="en-US" dirty="0"/>
                        <a:t>AUTOMATED_MANUAL</a:t>
                      </a:r>
                    </a:p>
                  </a:txBody>
                  <a:tcPr/>
                </a:tc>
                <a:extLst>
                  <a:ext uri="{0D108BD9-81ED-4DB2-BD59-A6C34878D82A}">
                    <a16:rowId xmlns:a16="http://schemas.microsoft.com/office/drawing/2014/main" val="3325913198"/>
                  </a:ext>
                </a:extLst>
              </a:tr>
              <a:tr h="359871">
                <a:tc>
                  <a:txBody>
                    <a:bodyPr/>
                    <a:lstStyle/>
                    <a:p>
                      <a:r>
                        <a:rPr lang="en-US" dirty="0"/>
                        <a:t>Drive</a:t>
                      </a:r>
                    </a:p>
                  </a:txBody>
                  <a:tcPr/>
                </a:tc>
                <a:tc>
                  <a:txBody>
                    <a:bodyPr/>
                    <a:lstStyle/>
                    <a:p>
                      <a:r>
                        <a:rPr lang="en-US" dirty="0"/>
                        <a:t>All wheel drive</a:t>
                      </a:r>
                    </a:p>
                  </a:txBody>
                  <a:tcPr/>
                </a:tc>
                <a:extLst>
                  <a:ext uri="{0D108BD9-81ED-4DB2-BD59-A6C34878D82A}">
                    <a16:rowId xmlns:a16="http://schemas.microsoft.com/office/drawing/2014/main" val="3928255892"/>
                  </a:ext>
                </a:extLst>
              </a:tr>
              <a:tr h="359871">
                <a:tc>
                  <a:txBody>
                    <a:bodyPr/>
                    <a:lstStyle/>
                    <a:p>
                      <a:r>
                        <a:rPr lang="en-US" dirty="0"/>
                        <a:t>Doors</a:t>
                      </a:r>
                    </a:p>
                  </a:txBody>
                  <a:tcPr/>
                </a:tc>
                <a:tc>
                  <a:txBody>
                    <a:bodyPr/>
                    <a:lstStyle/>
                    <a:p>
                      <a:r>
                        <a:rPr lang="en-US" dirty="0"/>
                        <a:t>2</a:t>
                      </a:r>
                    </a:p>
                  </a:txBody>
                  <a:tcPr/>
                </a:tc>
                <a:extLst>
                  <a:ext uri="{0D108BD9-81ED-4DB2-BD59-A6C34878D82A}">
                    <a16:rowId xmlns:a16="http://schemas.microsoft.com/office/drawing/2014/main" val="4119544595"/>
                  </a:ext>
                </a:extLst>
              </a:tr>
              <a:tr h="359871">
                <a:tc>
                  <a:txBody>
                    <a:bodyPr/>
                    <a:lstStyle/>
                    <a:p>
                      <a:r>
                        <a:rPr lang="en-US" dirty="0"/>
                        <a:t>Style</a:t>
                      </a:r>
                    </a:p>
                  </a:txBody>
                  <a:tcPr/>
                </a:tc>
                <a:tc>
                  <a:txBody>
                    <a:bodyPr/>
                    <a:lstStyle/>
                    <a:p>
                      <a:r>
                        <a:rPr lang="en-US" dirty="0"/>
                        <a:t>Car</a:t>
                      </a:r>
                    </a:p>
                  </a:txBody>
                  <a:tcPr/>
                </a:tc>
                <a:extLst>
                  <a:ext uri="{0D108BD9-81ED-4DB2-BD59-A6C34878D82A}">
                    <a16:rowId xmlns:a16="http://schemas.microsoft.com/office/drawing/2014/main" val="632439976"/>
                  </a:ext>
                </a:extLst>
              </a:tr>
            </a:tbl>
          </a:graphicData>
        </a:graphic>
      </p:graphicFrame>
      <p:graphicFrame>
        <p:nvGraphicFramePr>
          <p:cNvPr id="8" name="Table 5">
            <a:extLst>
              <a:ext uri="{FF2B5EF4-FFF2-40B4-BE49-F238E27FC236}">
                <a16:creationId xmlns:a16="http://schemas.microsoft.com/office/drawing/2014/main" id="{CA9B1635-1D12-07AA-FAE9-887A69CA55B1}"/>
              </a:ext>
            </a:extLst>
          </p:cNvPr>
          <p:cNvGraphicFramePr>
            <a:graphicFrameLocks noGrp="1"/>
          </p:cNvGraphicFramePr>
          <p:nvPr>
            <p:extLst>
              <p:ext uri="{D42A27DB-BD31-4B8C-83A1-F6EECF244321}">
                <p14:modId xmlns:p14="http://schemas.microsoft.com/office/powerpoint/2010/main" val="3376176848"/>
              </p:ext>
            </p:extLst>
          </p:nvPr>
        </p:nvGraphicFramePr>
        <p:xfrm>
          <a:off x="6869549" y="2993069"/>
          <a:ext cx="4382043" cy="2651760"/>
        </p:xfrm>
        <a:graphic>
          <a:graphicData uri="http://schemas.openxmlformats.org/drawingml/2006/table">
            <a:tbl>
              <a:tblPr firstRow="1" bandRow="1">
                <a:tableStyleId>{5C22544A-7EE6-4342-B048-85BDC9FD1C3A}</a:tableStyleId>
              </a:tblPr>
              <a:tblGrid>
                <a:gridCol w="2463637">
                  <a:extLst>
                    <a:ext uri="{9D8B030D-6E8A-4147-A177-3AD203B41FA5}">
                      <a16:colId xmlns:a16="http://schemas.microsoft.com/office/drawing/2014/main" val="2553263878"/>
                    </a:ext>
                  </a:extLst>
                </a:gridCol>
                <a:gridCol w="1918406">
                  <a:extLst>
                    <a:ext uri="{9D8B030D-6E8A-4147-A177-3AD203B41FA5}">
                      <a16:colId xmlns:a16="http://schemas.microsoft.com/office/drawing/2014/main" val="3999469865"/>
                    </a:ext>
                  </a:extLst>
                </a:gridCol>
              </a:tblGrid>
              <a:tr h="359871">
                <a:tc>
                  <a:txBody>
                    <a:bodyPr/>
                    <a:lstStyle/>
                    <a:p>
                      <a:r>
                        <a:rPr lang="en-US" b="1" dirty="0">
                          <a:solidFill>
                            <a:schemeClr val="tx1"/>
                          </a:solidFill>
                        </a:rPr>
                        <a:t>Field</a:t>
                      </a:r>
                    </a:p>
                  </a:txBody>
                  <a:tcPr/>
                </a:tc>
                <a:tc>
                  <a:txBody>
                    <a:bodyPr/>
                    <a:lstStyle/>
                    <a:p>
                      <a:r>
                        <a:rPr lang="en-US" dirty="0">
                          <a:solidFill>
                            <a:schemeClr val="tx1"/>
                          </a:solidFill>
                        </a:rPr>
                        <a:t>Reference Value</a:t>
                      </a:r>
                    </a:p>
                  </a:txBody>
                  <a:tcPr/>
                </a:tc>
                <a:extLst>
                  <a:ext uri="{0D108BD9-81ED-4DB2-BD59-A6C34878D82A}">
                    <a16:rowId xmlns:a16="http://schemas.microsoft.com/office/drawing/2014/main" val="3407039536"/>
                  </a:ext>
                </a:extLst>
              </a:tr>
              <a:tr h="359871">
                <a:tc>
                  <a:txBody>
                    <a:bodyPr/>
                    <a:lstStyle/>
                    <a:p>
                      <a:pPr rtl="0"/>
                      <a:r>
                        <a:rPr lang="en-US" sz="1800" b="0" i="0" u="none" strike="noStrike" kern="1200" dirty="0" err="1">
                          <a:solidFill>
                            <a:schemeClr val="dk1"/>
                          </a:solidFill>
                          <a:effectLst/>
                          <a:latin typeface="+mn-lt"/>
                          <a:ea typeface="+mn-ea"/>
                          <a:cs typeface="+mn-cs"/>
                        </a:rPr>
                        <a:t>mc_performance</a:t>
                      </a:r>
                      <a:endParaRPr lang="en-US" dirty="0">
                        <a:effectLst/>
                      </a:endParaRPr>
                    </a:p>
                    <a:p>
                      <a:pPr rtl="0"/>
                      <a:r>
                        <a:rPr lang="en-US" sz="1800" b="0" i="0" u="none" strike="noStrike" kern="1200" dirty="0" err="1">
                          <a:solidFill>
                            <a:schemeClr val="dk1"/>
                          </a:solidFill>
                          <a:effectLst/>
                          <a:latin typeface="+mn-lt"/>
                          <a:ea typeface="+mn-ea"/>
                          <a:cs typeface="+mn-cs"/>
                        </a:rPr>
                        <a:t>mc_high_performance</a:t>
                      </a:r>
                      <a:endParaRPr lang="en-US" dirty="0">
                        <a:effectLst/>
                      </a:endParaRPr>
                    </a:p>
                    <a:p>
                      <a:pPr rtl="0"/>
                      <a:r>
                        <a:rPr lang="en-US" sz="1800" b="0" i="0" u="none" strike="noStrike" kern="1200" dirty="0" err="1">
                          <a:solidFill>
                            <a:schemeClr val="dk1"/>
                          </a:solidFill>
                          <a:effectLst/>
                          <a:latin typeface="+mn-lt"/>
                          <a:ea typeface="+mn-ea"/>
                          <a:cs typeface="+mn-cs"/>
                        </a:rPr>
                        <a:t>mc_crossover</a:t>
                      </a:r>
                      <a:endParaRPr lang="en-US" dirty="0">
                        <a:effectLst/>
                      </a:endParaRPr>
                    </a:p>
                    <a:p>
                      <a:pPr rtl="0"/>
                      <a:r>
                        <a:rPr lang="en-US" sz="1800" b="0" i="0" u="none" strike="noStrike" kern="1200" dirty="0" err="1">
                          <a:solidFill>
                            <a:schemeClr val="dk1"/>
                          </a:solidFill>
                          <a:effectLst/>
                          <a:latin typeface="+mn-lt"/>
                          <a:ea typeface="+mn-ea"/>
                          <a:cs typeface="+mn-cs"/>
                        </a:rPr>
                        <a:t>mc_exotic</a:t>
                      </a:r>
                      <a:endParaRPr lang="en-US" dirty="0">
                        <a:effectLst/>
                      </a:endParaRPr>
                    </a:p>
                    <a:p>
                      <a:pPr rtl="0"/>
                      <a:r>
                        <a:rPr lang="en-US" sz="1800" b="0" i="0" u="none" strike="noStrike" kern="1200" dirty="0" err="1">
                          <a:solidFill>
                            <a:schemeClr val="dk1"/>
                          </a:solidFill>
                          <a:effectLst/>
                          <a:latin typeface="+mn-lt"/>
                          <a:ea typeface="+mn-ea"/>
                          <a:cs typeface="+mn-cs"/>
                        </a:rPr>
                        <a:t>mc_luxury</a:t>
                      </a:r>
                      <a:endParaRPr lang="en-US" dirty="0">
                        <a:effectLst/>
                      </a:endParaRPr>
                    </a:p>
                    <a:p>
                      <a:pPr rtl="0"/>
                      <a:r>
                        <a:rPr lang="en-US" sz="1800" b="0" i="0" u="none" strike="noStrike" kern="1200" dirty="0" err="1">
                          <a:solidFill>
                            <a:schemeClr val="dk1"/>
                          </a:solidFill>
                          <a:effectLst/>
                          <a:latin typeface="+mn-lt"/>
                          <a:ea typeface="+mn-ea"/>
                          <a:cs typeface="+mn-cs"/>
                        </a:rPr>
                        <a:t>mc_flex_fuel</a:t>
                      </a:r>
                      <a:endParaRPr lang="en-US" dirty="0">
                        <a:effectLst/>
                      </a:endParaRPr>
                    </a:p>
                    <a:p>
                      <a:pPr rtl="0"/>
                      <a:r>
                        <a:rPr lang="en-US" sz="1800" b="0" i="0" u="none" strike="noStrike" kern="1200" dirty="0" err="1">
                          <a:solidFill>
                            <a:schemeClr val="dk1"/>
                          </a:solidFill>
                          <a:effectLst/>
                          <a:latin typeface="+mn-lt"/>
                          <a:ea typeface="+mn-ea"/>
                          <a:cs typeface="+mn-cs"/>
                        </a:rPr>
                        <a:t>mc_hybrid</a:t>
                      </a:r>
                      <a:endParaRPr lang="en-US" dirty="0">
                        <a:effectLst/>
                      </a:endParaRPr>
                    </a:p>
                    <a:p>
                      <a:pPr rtl="0"/>
                      <a:r>
                        <a:rPr lang="en-US" sz="1800" b="0" i="0" u="none" strike="noStrike" kern="1200" dirty="0" err="1">
                          <a:solidFill>
                            <a:schemeClr val="dk1"/>
                          </a:solidFill>
                          <a:effectLst/>
                          <a:latin typeface="+mn-lt"/>
                          <a:ea typeface="+mn-ea"/>
                          <a:cs typeface="+mn-cs"/>
                        </a:rPr>
                        <a:t>mc_tuned</a:t>
                      </a:r>
                      <a:endParaRPr lang="en-US" dirty="0"/>
                    </a:p>
                  </a:txBody>
                  <a:tcPr/>
                </a:tc>
                <a:tc>
                  <a:txBody>
                    <a:bodyPr/>
                    <a:lstStyle/>
                    <a:p>
                      <a:r>
                        <a:rPr lang="en-US" dirty="0"/>
                        <a:t>0</a:t>
                      </a:r>
                    </a:p>
                  </a:txBody>
                  <a:tcPr/>
                </a:tc>
                <a:extLst>
                  <a:ext uri="{0D108BD9-81ED-4DB2-BD59-A6C34878D82A}">
                    <a16:rowId xmlns:a16="http://schemas.microsoft.com/office/drawing/2014/main" val="1272861472"/>
                  </a:ext>
                </a:extLst>
              </a:tr>
            </a:tbl>
          </a:graphicData>
        </a:graphic>
      </p:graphicFrame>
      <p:pic>
        <p:nvPicPr>
          <p:cNvPr id="9" name="slide29">
            <a:hlinkClick r:id="" action="ppaction://media"/>
            <a:extLst>
              <a:ext uri="{FF2B5EF4-FFF2-40B4-BE49-F238E27FC236}">
                <a16:creationId xmlns:a16="http://schemas.microsoft.com/office/drawing/2014/main" id="{24369645-8640-DC74-6088-217016AA42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349401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agenda</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5979" y="1529746"/>
            <a:ext cx="5433204" cy="365125"/>
          </a:xfrm>
        </p:spPr>
        <p:txBody>
          <a:bodyPr vert="horz" lIns="91440" tIns="45720" rIns="91440" bIns="45720" rtlCol="0" anchor="t">
            <a:normAutofit lnSpcReduction="10000"/>
          </a:bodyPr>
          <a:lstStyle/>
          <a:p>
            <a:r>
              <a:rPr lang="en-US" dirty="0"/>
              <a:t>INTRODUCTION</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5979" y="2405299"/>
            <a:ext cx="5433204" cy="365125"/>
          </a:xfrm>
        </p:spPr>
        <p:txBody>
          <a:bodyPr>
            <a:normAutofit lnSpcReduction="10000"/>
          </a:bodyPr>
          <a:lstStyle/>
          <a:p>
            <a:r>
              <a:rPr lang="en-US" dirty="0"/>
              <a:t>DATA EXPLORATION</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15979" y="3280852"/>
            <a:ext cx="5433204" cy="365125"/>
          </a:xfrm>
        </p:spPr>
        <p:txBody>
          <a:bodyPr>
            <a:normAutofit lnSpcReduction="10000"/>
          </a:bodyPr>
          <a:lstStyle/>
          <a:p>
            <a:r>
              <a:rPr lang="en-US" dirty="0"/>
              <a:t>OBJECTIVE 1 </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5979" y="4156405"/>
            <a:ext cx="5433204" cy="365125"/>
          </a:xfrm>
        </p:spPr>
        <p:txBody>
          <a:bodyPr>
            <a:normAutofit lnSpcReduction="10000"/>
          </a:bodyPr>
          <a:lstStyle/>
          <a:p>
            <a:r>
              <a:rPr lang="en-US" dirty="0"/>
              <a:t>OBJECTIVE 2</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a:t>
            </a:fld>
            <a:endParaRPr lang="en-US" dirty="0"/>
          </a:p>
        </p:txBody>
      </p:sp>
      <p:sp>
        <p:nvSpPr>
          <p:cNvPr id="11" name="Text Placeholder 8">
            <a:extLst>
              <a:ext uri="{FF2B5EF4-FFF2-40B4-BE49-F238E27FC236}">
                <a16:creationId xmlns:a16="http://schemas.microsoft.com/office/drawing/2014/main" id="{FD0DEC0B-BC88-3729-DC66-C6434E7EFE05}"/>
              </a:ext>
            </a:extLst>
          </p:cNvPr>
          <p:cNvSpPr txBox="1">
            <a:spLocks/>
          </p:cNvSpPr>
          <p:nvPr/>
        </p:nvSpPr>
        <p:spPr>
          <a:xfrm>
            <a:off x="5915979" y="5031683"/>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Tree>
    <p:extLst>
      <p:ext uri="{BB962C8B-B14F-4D97-AF65-F5344CB8AC3E}">
        <p14:creationId xmlns:p14="http://schemas.microsoft.com/office/powerpoint/2010/main" val="184494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Summary table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30</a:t>
            </a:fld>
            <a:endParaRPr lang="en-US" dirty="0"/>
          </a:p>
        </p:txBody>
      </p:sp>
      <p:grpSp>
        <p:nvGrpSpPr>
          <p:cNvPr id="2" name="Group 1">
            <a:extLst>
              <a:ext uri="{FF2B5EF4-FFF2-40B4-BE49-F238E27FC236}">
                <a16:creationId xmlns:a16="http://schemas.microsoft.com/office/drawing/2014/main" id="{5634BF0B-1C5D-87EE-208F-67CDC8FA668F}"/>
              </a:ext>
            </a:extLst>
          </p:cNvPr>
          <p:cNvGrpSpPr/>
          <p:nvPr/>
        </p:nvGrpSpPr>
        <p:grpSpPr>
          <a:xfrm>
            <a:off x="9040411" y="248665"/>
            <a:ext cx="2895674" cy="6196642"/>
            <a:chOff x="3592513" y="219789"/>
            <a:chExt cx="2895674" cy="6196642"/>
          </a:xfrm>
        </p:grpSpPr>
        <p:pic>
          <p:nvPicPr>
            <p:cNvPr id="3" name="Picture 2">
              <a:extLst>
                <a:ext uri="{FF2B5EF4-FFF2-40B4-BE49-F238E27FC236}">
                  <a16:creationId xmlns:a16="http://schemas.microsoft.com/office/drawing/2014/main" id="{B4E1FA96-A3D9-B571-0D12-864860E4CFF0}"/>
                </a:ext>
              </a:extLst>
            </p:cNvPr>
            <p:cNvPicPr>
              <a:picLocks noChangeAspect="1"/>
            </p:cNvPicPr>
            <p:nvPr/>
          </p:nvPicPr>
          <p:blipFill rotWithShape="1">
            <a:blip r:embed="rId5"/>
            <a:srcRect l="1985" r="-1985"/>
            <a:stretch/>
          </p:blipFill>
          <p:spPr>
            <a:xfrm>
              <a:off x="3593592" y="219789"/>
              <a:ext cx="2894595" cy="3304853"/>
            </a:xfrm>
            <a:prstGeom prst="rect">
              <a:avLst/>
            </a:prstGeom>
          </p:spPr>
        </p:pic>
        <p:pic>
          <p:nvPicPr>
            <p:cNvPr id="4" name="Picture 3">
              <a:extLst>
                <a:ext uri="{FF2B5EF4-FFF2-40B4-BE49-F238E27FC236}">
                  <a16:creationId xmlns:a16="http://schemas.microsoft.com/office/drawing/2014/main" id="{6920AE05-CB60-B787-E366-55EBFAD4D96B}"/>
                </a:ext>
              </a:extLst>
            </p:cNvPr>
            <p:cNvPicPr>
              <a:picLocks noChangeAspect="1"/>
            </p:cNvPicPr>
            <p:nvPr/>
          </p:nvPicPr>
          <p:blipFill>
            <a:blip r:embed="rId6"/>
            <a:stretch>
              <a:fillRect/>
            </a:stretch>
          </p:blipFill>
          <p:spPr>
            <a:xfrm>
              <a:off x="3592513" y="3524642"/>
              <a:ext cx="2838237" cy="2891789"/>
            </a:xfrm>
            <a:prstGeom prst="rect">
              <a:avLst/>
            </a:prstGeom>
          </p:spPr>
        </p:pic>
      </p:grpSp>
      <p:graphicFrame>
        <p:nvGraphicFramePr>
          <p:cNvPr id="5" name="Table 5">
            <a:extLst>
              <a:ext uri="{FF2B5EF4-FFF2-40B4-BE49-F238E27FC236}">
                <a16:creationId xmlns:a16="http://schemas.microsoft.com/office/drawing/2014/main" id="{F040F888-C286-E9E9-1B9C-6320C6DA0057}"/>
              </a:ext>
            </a:extLst>
          </p:cNvPr>
          <p:cNvGraphicFramePr>
            <a:graphicFrameLocks noGrp="1"/>
          </p:cNvGraphicFramePr>
          <p:nvPr>
            <p:extLst>
              <p:ext uri="{D42A27DB-BD31-4B8C-83A1-F6EECF244321}">
                <p14:modId xmlns:p14="http://schemas.microsoft.com/office/powerpoint/2010/main" val="2889722916"/>
              </p:ext>
            </p:extLst>
          </p:nvPr>
        </p:nvGraphicFramePr>
        <p:xfrm>
          <a:off x="482600" y="3527348"/>
          <a:ext cx="8127999" cy="2595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53263878"/>
                    </a:ext>
                  </a:extLst>
                </a:gridCol>
                <a:gridCol w="2709333">
                  <a:extLst>
                    <a:ext uri="{9D8B030D-6E8A-4147-A177-3AD203B41FA5}">
                      <a16:colId xmlns:a16="http://schemas.microsoft.com/office/drawing/2014/main" val="3789839432"/>
                    </a:ext>
                  </a:extLst>
                </a:gridCol>
                <a:gridCol w="2709333">
                  <a:extLst>
                    <a:ext uri="{9D8B030D-6E8A-4147-A177-3AD203B41FA5}">
                      <a16:colId xmlns:a16="http://schemas.microsoft.com/office/drawing/2014/main" val="3999469865"/>
                    </a:ext>
                  </a:extLst>
                </a:gridCol>
              </a:tblGrid>
              <a:tr h="370840">
                <a:tc>
                  <a:txBody>
                    <a:bodyPr/>
                    <a:lstStyle/>
                    <a:p>
                      <a:r>
                        <a:rPr lang="en-US" b="1" dirty="0">
                          <a:solidFill>
                            <a:schemeClr val="tx1"/>
                          </a:solidFill>
                        </a:rPr>
                        <a:t>Input Variable</a:t>
                      </a:r>
                    </a:p>
                  </a:txBody>
                  <a:tcPr/>
                </a:tc>
                <a:tc>
                  <a:txBody>
                    <a:bodyPr/>
                    <a:lstStyle/>
                    <a:p>
                      <a:r>
                        <a:rPr lang="en-US" b="1" dirty="0">
                          <a:solidFill>
                            <a:schemeClr val="tx1"/>
                          </a:solidFill>
                        </a:rPr>
                        <a:t>Input Type</a:t>
                      </a:r>
                    </a:p>
                  </a:txBody>
                  <a:tcPr/>
                </a:tc>
                <a:tc>
                  <a:txBody>
                    <a:bodyPr/>
                    <a:lstStyle/>
                    <a:p>
                      <a:r>
                        <a:rPr lang="en-US" dirty="0">
                          <a:solidFill>
                            <a:schemeClr val="tx1"/>
                          </a:solidFill>
                        </a:rPr>
                        <a:t>Reference</a:t>
                      </a:r>
                    </a:p>
                  </a:txBody>
                  <a:tcPr/>
                </a:tc>
                <a:extLst>
                  <a:ext uri="{0D108BD9-81ED-4DB2-BD59-A6C34878D82A}">
                    <a16:rowId xmlns:a16="http://schemas.microsoft.com/office/drawing/2014/main" val="3407039536"/>
                  </a:ext>
                </a:extLst>
              </a:tr>
              <a:tr h="370840">
                <a:tc>
                  <a:txBody>
                    <a:bodyPr/>
                    <a:lstStyle/>
                    <a:p>
                      <a:r>
                        <a:rPr lang="en-US" dirty="0" err="1"/>
                        <a:t>origin_countryEnglish</a:t>
                      </a:r>
                      <a:endParaRPr lang="en-US" dirty="0"/>
                    </a:p>
                  </a:txBody>
                  <a:tcPr/>
                </a:tc>
                <a:tc>
                  <a:txBody>
                    <a:bodyPr/>
                    <a:lstStyle/>
                    <a:p>
                      <a:r>
                        <a:rPr lang="en-US" dirty="0"/>
                        <a:t>Categorical</a:t>
                      </a:r>
                    </a:p>
                  </a:txBody>
                  <a:tcPr/>
                </a:tc>
                <a:tc>
                  <a:txBody>
                    <a:bodyPr/>
                    <a:lstStyle/>
                    <a:p>
                      <a:r>
                        <a:rPr lang="en-US" dirty="0"/>
                        <a:t>$12,273</a:t>
                      </a:r>
                    </a:p>
                  </a:txBody>
                  <a:tcPr/>
                </a:tc>
                <a:extLst>
                  <a:ext uri="{0D108BD9-81ED-4DB2-BD59-A6C34878D82A}">
                    <a16:rowId xmlns:a16="http://schemas.microsoft.com/office/drawing/2014/main" val="3613658878"/>
                  </a:ext>
                </a:extLst>
              </a:tr>
              <a:tr h="370840">
                <a:tc>
                  <a:txBody>
                    <a:bodyPr/>
                    <a:lstStyle/>
                    <a:p>
                      <a:r>
                        <a:rPr lang="en-US" dirty="0" err="1"/>
                        <a:t>Fuelpremium</a:t>
                      </a:r>
                      <a:r>
                        <a:rPr lang="en-US" dirty="0"/>
                        <a:t> unleaded</a:t>
                      </a:r>
                    </a:p>
                  </a:txBody>
                  <a:tcPr/>
                </a:tc>
                <a:tc>
                  <a:txBody>
                    <a:bodyPr/>
                    <a:lstStyle/>
                    <a:p>
                      <a:r>
                        <a:rPr lang="en-US" dirty="0"/>
                        <a:t>Categorical</a:t>
                      </a:r>
                    </a:p>
                  </a:txBody>
                  <a:tcPr/>
                </a:tc>
                <a:tc>
                  <a:txBody>
                    <a:bodyPr/>
                    <a:lstStyle/>
                    <a:p>
                      <a:r>
                        <a:rPr lang="en-US" dirty="0"/>
                        <a:t>-$5,541</a:t>
                      </a:r>
                    </a:p>
                  </a:txBody>
                  <a:tcPr/>
                </a:tc>
                <a:extLst>
                  <a:ext uri="{0D108BD9-81ED-4DB2-BD59-A6C34878D82A}">
                    <a16:rowId xmlns:a16="http://schemas.microsoft.com/office/drawing/2014/main" val="3546865580"/>
                  </a:ext>
                </a:extLst>
              </a:tr>
              <a:tr h="370840">
                <a:tc>
                  <a:txBody>
                    <a:bodyPr/>
                    <a:lstStyle/>
                    <a:p>
                      <a:r>
                        <a:rPr lang="en-US" dirty="0"/>
                        <a:t>Cylinders10</a:t>
                      </a:r>
                    </a:p>
                  </a:txBody>
                  <a:tcPr/>
                </a:tc>
                <a:tc>
                  <a:txBody>
                    <a:bodyPr/>
                    <a:lstStyle/>
                    <a:p>
                      <a:r>
                        <a:rPr lang="en-US" dirty="0"/>
                        <a:t>Categorical</a:t>
                      </a:r>
                    </a:p>
                  </a:txBody>
                  <a:tcPr/>
                </a:tc>
                <a:tc>
                  <a:txBody>
                    <a:bodyPr/>
                    <a:lstStyle/>
                    <a:p>
                      <a:r>
                        <a:rPr lang="en-US" dirty="0"/>
                        <a:t>$48,580</a:t>
                      </a:r>
                    </a:p>
                  </a:txBody>
                  <a:tcPr/>
                </a:tc>
                <a:extLst>
                  <a:ext uri="{0D108BD9-81ED-4DB2-BD59-A6C34878D82A}">
                    <a16:rowId xmlns:a16="http://schemas.microsoft.com/office/drawing/2014/main" val="2244485414"/>
                  </a:ext>
                </a:extLst>
              </a:tr>
              <a:tr h="370840">
                <a:tc>
                  <a:txBody>
                    <a:bodyPr/>
                    <a:lstStyle/>
                    <a:p>
                      <a:r>
                        <a:rPr lang="en-US" dirty="0" err="1"/>
                        <a:t>transmissionAUTOMATIC</a:t>
                      </a:r>
                      <a:endParaRPr lang="en-US" dirty="0"/>
                    </a:p>
                  </a:txBody>
                  <a:tcPr/>
                </a:tc>
                <a:tc>
                  <a:txBody>
                    <a:bodyPr/>
                    <a:lstStyle/>
                    <a:p>
                      <a:r>
                        <a:rPr lang="en-US" dirty="0"/>
                        <a:t>Categorical</a:t>
                      </a:r>
                    </a:p>
                  </a:txBody>
                  <a:tcPr/>
                </a:tc>
                <a:tc>
                  <a:txBody>
                    <a:bodyPr/>
                    <a:lstStyle/>
                    <a:p>
                      <a:r>
                        <a:rPr lang="en-US" dirty="0"/>
                        <a:t>-$3,116</a:t>
                      </a:r>
                    </a:p>
                  </a:txBody>
                  <a:tcPr/>
                </a:tc>
                <a:extLst>
                  <a:ext uri="{0D108BD9-81ED-4DB2-BD59-A6C34878D82A}">
                    <a16:rowId xmlns:a16="http://schemas.microsoft.com/office/drawing/2014/main" val="2131856972"/>
                  </a:ext>
                </a:extLst>
              </a:tr>
              <a:tr h="370840">
                <a:tc>
                  <a:txBody>
                    <a:bodyPr/>
                    <a:lstStyle/>
                    <a:p>
                      <a:r>
                        <a:rPr lang="en-US" dirty="0"/>
                        <a:t>Hp</a:t>
                      </a:r>
                    </a:p>
                  </a:txBody>
                  <a:tcPr/>
                </a:tc>
                <a:tc>
                  <a:txBody>
                    <a:bodyPr/>
                    <a:lstStyle/>
                    <a:p>
                      <a:r>
                        <a:rPr lang="en-US" dirty="0"/>
                        <a:t>Numeric</a:t>
                      </a:r>
                    </a:p>
                  </a:txBody>
                  <a:tcPr/>
                </a:tc>
                <a:tc>
                  <a:txBody>
                    <a:bodyPr/>
                    <a:lstStyle/>
                    <a:p>
                      <a:r>
                        <a:rPr lang="en-US" dirty="0"/>
                        <a:t>$160</a:t>
                      </a:r>
                    </a:p>
                  </a:txBody>
                  <a:tcPr/>
                </a:tc>
                <a:extLst>
                  <a:ext uri="{0D108BD9-81ED-4DB2-BD59-A6C34878D82A}">
                    <a16:rowId xmlns:a16="http://schemas.microsoft.com/office/drawing/2014/main" val="3299237443"/>
                  </a:ext>
                </a:extLst>
              </a:tr>
              <a:tr h="370840">
                <a:tc>
                  <a:txBody>
                    <a:bodyPr/>
                    <a:lstStyle/>
                    <a:p>
                      <a:r>
                        <a:rPr lang="en-US" dirty="0" err="1"/>
                        <a:t>Avgmpg</a:t>
                      </a:r>
                      <a:endParaRPr lang="en-US" dirty="0"/>
                    </a:p>
                  </a:txBody>
                  <a:tcPr/>
                </a:tc>
                <a:tc>
                  <a:txBody>
                    <a:bodyPr/>
                    <a:lstStyle/>
                    <a:p>
                      <a:r>
                        <a:rPr lang="en-US" dirty="0"/>
                        <a:t>Numeric</a:t>
                      </a:r>
                    </a:p>
                  </a:txBody>
                  <a:tcPr/>
                </a:tc>
                <a:tc>
                  <a:txBody>
                    <a:bodyPr/>
                    <a:lstStyle/>
                    <a:p>
                      <a:r>
                        <a:rPr lang="en-US" dirty="0"/>
                        <a:t>$148</a:t>
                      </a:r>
                    </a:p>
                  </a:txBody>
                  <a:tcPr/>
                </a:tc>
                <a:extLst>
                  <a:ext uri="{0D108BD9-81ED-4DB2-BD59-A6C34878D82A}">
                    <a16:rowId xmlns:a16="http://schemas.microsoft.com/office/drawing/2014/main" val="3720542071"/>
                  </a:ext>
                </a:extLst>
              </a:tr>
            </a:tbl>
          </a:graphicData>
        </a:graphic>
      </p:graphicFrame>
      <p:pic>
        <p:nvPicPr>
          <p:cNvPr id="7" name="slide30">
            <a:hlinkClick r:id="" action="ppaction://media"/>
            <a:extLst>
              <a:ext uri="{FF2B5EF4-FFF2-40B4-BE49-F238E27FC236}">
                <a16:creationId xmlns:a16="http://schemas.microsoft.com/office/drawing/2014/main" id="{7E0AEC39-DD0C-4E51-6BEE-A41FFACD22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85600" y="6451600"/>
            <a:ext cx="406400" cy="406400"/>
          </a:xfrm>
          <a:prstGeom prst="rect">
            <a:avLst/>
          </a:prstGeom>
        </p:spPr>
      </p:pic>
    </p:spTree>
    <p:extLst>
      <p:ext uri="{BB962C8B-B14F-4D97-AF65-F5344CB8AC3E}">
        <p14:creationId xmlns:p14="http://schemas.microsoft.com/office/powerpoint/2010/main" val="133327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44861" y="2224088"/>
            <a:ext cx="5111750" cy="1204912"/>
          </a:xfrm>
        </p:spPr>
        <p:txBody>
          <a:bodyPr>
            <a:normAutofit/>
          </a:bodyPr>
          <a:lstStyle/>
          <a:p>
            <a:r>
              <a:rPr lang="en-US" sz="3200" dirty="0"/>
              <a:t>Objective 2</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
        <p:nvSpPr>
          <p:cNvPr id="3" name="Title 1">
            <a:extLst>
              <a:ext uri="{FF2B5EF4-FFF2-40B4-BE49-F238E27FC236}">
                <a16:creationId xmlns:a16="http://schemas.microsoft.com/office/drawing/2014/main" id="{3E562E9D-9DA0-E82B-E29F-C258A69656FC}"/>
              </a:ext>
            </a:extLst>
          </p:cNvPr>
          <p:cNvSpPr txBox="1">
            <a:spLocks/>
          </p:cNvSpPr>
          <p:nvPr/>
        </p:nvSpPr>
        <p:spPr>
          <a:xfrm>
            <a:off x="1444861" y="294598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103694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Objective 2</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2964822"/>
          </a:xfrm>
        </p:spPr>
        <p:txBody>
          <a:bodyPr>
            <a:normAutofit/>
          </a:bodyPr>
          <a:lstStyle/>
          <a:p>
            <a:pPr marL="342900" indent="-342900">
              <a:buFont typeface="Arial" panose="020B0604020202020204" pitchFamily="34" charset="0"/>
              <a:buChar char="•"/>
            </a:pPr>
            <a:r>
              <a:rPr lang="en-US" sz="2000" dirty="0"/>
              <a:t>Increase the complexity of the model from objective 1</a:t>
            </a:r>
          </a:p>
          <a:p>
            <a:pPr marL="342900" indent="-342900">
              <a:buFont typeface="Arial" panose="020B0604020202020204" pitchFamily="34" charset="0"/>
              <a:buChar char="•"/>
            </a:pPr>
            <a:r>
              <a:rPr lang="en-US" sz="2000" dirty="0"/>
              <a:t>Compare multiple regression models and one nonparametric model</a:t>
            </a:r>
          </a:p>
          <a:p>
            <a:pPr marL="342900" indent="-342900">
              <a:buFont typeface="Arial" panose="020B0604020202020204" pitchFamily="34" charset="0"/>
              <a:buChar char="•"/>
            </a:pPr>
            <a:r>
              <a:rPr lang="en-US" sz="2000" dirty="0"/>
              <a:t>Evaluate the performance of each model using appropriate metrics</a:t>
            </a:r>
          </a:p>
          <a:p>
            <a:pPr marL="342900" indent="-342900">
              <a:buFont typeface="Arial" panose="020B0604020202020204" pitchFamily="34" charset="0"/>
              <a:buChar char="•"/>
            </a:pPr>
            <a:r>
              <a:rPr lang="en-US" sz="2000" dirty="0"/>
              <a:t>Provide insights into findings and suggest recommendations for selecting the most suitable model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32</a:t>
            </a:fld>
            <a:endParaRPr lang="en-US" dirty="0"/>
          </a:p>
        </p:txBody>
      </p:sp>
      <p:pic>
        <p:nvPicPr>
          <p:cNvPr id="52" name="Audio 51">
            <a:extLst>
              <a:ext uri="{FF2B5EF4-FFF2-40B4-BE49-F238E27FC236}">
                <a16:creationId xmlns:a16="http://schemas.microsoft.com/office/drawing/2014/main" id="{FD07AF52-4404-1C19-E33E-4B99AFA159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0912545"/>
      </p:ext>
    </p:extLst>
  </p:cSld>
  <p:clrMapOvr>
    <a:masterClrMapping/>
  </p:clrMapOvr>
  <mc:AlternateContent xmlns:mc="http://schemas.openxmlformats.org/markup-compatibility/2006" xmlns:p14="http://schemas.microsoft.com/office/powerpoint/2010/main">
    <mc:Choice Requires="p14">
      <p:transition spd="slow" p14:dur="2000" advTm="88695"/>
    </mc:Choice>
    <mc:Fallback xmlns="">
      <p:transition spd="slow" advTm="88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2: Selection via </a:t>
            </a:r>
            <a:r>
              <a:rPr lang="en-US" dirty="0" err="1"/>
              <a:t>glmnet</a:t>
            </a:r>
            <a:r>
              <a:rPr lang="en-US" dirty="0"/>
              <a:t> lasso</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024813"/>
            <a:ext cx="9847142" cy="4133937"/>
          </a:xfrm>
        </p:spPr>
        <p:txBody>
          <a:bodyPr>
            <a:normAutofit/>
          </a:bodyPr>
          <a:lstStyle/>
          <a:p>
            <a:pPr marL="342900" indent="-342900">
              <a:buFont typeface="Arial" panose="020B0604020202020204" pitchFamily="34" charset="0"/>
              <a:buChar char="•"/>
            </a:pPr>
            <a:r>
              <a:rPr lang="en-US" sz="2000" dirty="0"/>
              <a:t>To explore automated variable selection, the GLMNET package in R was utilized to perform the  regularization technique lasso. </a:t>
            </a:r>
          </a:p>
          <a:p>
            <a:pPr marL="342900" indent="-342900">
              <a:buFont typeface="Arial" panose="020B0604020202020204" pitchFamily="34" charset="0"/>
              <a:buChar char="•"/>
            </a:pPr>
            <a:r>
              <a:rPr lang="en-US" sz="2000" dirty="0"/>
              <a:t>This will address any problem of overfitting by performing feature selection and penalizing the coefficients of the model towards zero. </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310382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variables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34</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2463431116"/>
              </p:ext>
            </p:extLst>
          </p:nvPr>
        </p:nvGraphicFramePr>
        <p:xfrm>
          <a:off x="3155614" y="1796058"/>
          <a:ext cx="5880771" cy="425196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304992466"/>
                    </a:ext>
                  </a:extLst>
                </a:gridCol>
                <a:gridCol w="4137696">
                  <a:extLst>
                    <a:ext uri="{9D8B030D-6E8A-4147-A177-3AD203B41FA5}">
                      <a16:colId xmlns:a16="http://schemas.microsoft.com/office/drawing/2014/main" val="1848988424"/>
                    </a:ext>
                  </a:extLst>
                </a:gridCol>
              </a:tblGrid>
              <a:tr h="341342">
                <a:tc>
                  <a:txBody>
                    <a:bodyPr/>
                    <a:lstStyle/>
                    <a:p>
                      <a:pPr algn="ctr"/>
                      <a:r>
                        <a:rPr lang="en-US" dirty="0">
                          <a:solidFill>
                            <a:schemeClr val="tx1"/>
                          </a:solidFill>
                        </a:rPr>
                        <a:t>Response</a:t>
                      </a:r>
                    </a:p>
                  </a:txBody>
                  <a:tcPr/>
                </a:tc>
                <a:tc>
                  <a:txBody>
                    <a:bodyPr/>
                    <a:lstStyle/>
                    <a:p>
                      <a:pPr algn="ctr"/>
                      <a:r>
                        <a:rPr lang="en-US" dirty="0">
                          <a:solidFill>
                            <a:schemeClr val="tx1"/>
                          </a:solidFill>
                        </a:rPr>
                        <a:t>Explanatory</a:t>
                      </a:r>
                    </a:p>
                  </a:txBody>
                  <a:tcPr/>
                </a:tc>
                <a:extLst>
                  <a:ext uri="{0D108BD9-81ED-4DB2-BD59-A6C34878D82A}">
                    <a16:rowId xmlns:a16="http://schemas.microsoft.com/office/drawing/2014/main" val="413417160"/>
                  </a:ext>
                </a:extLst>
              </a:tr>
              <a:tr h="2562438">
                <a:tc>
                  <a:txBody>
                    <a:bodyPr/>
                    <a:lstStyle/>
                    <a:p>
                      <a:pPr marL="285750" indent="-285750">
                        <a:buFont typeface="Arial" panose="020B0604020202020204" pitchFamily="34" charset="0"/>
                        <a:buChar char="•"/>
                      </a:pPr>
                      <a:r>
                        <a:rPr lang="en-US" sz="1600" dirty="0">
                          <a:solidFill>
                            <a:schemeClr val="tx1"/>
                          </a:solidFill>
                        </a:rPr>
                        <a:t>log("</a:t>
                      </a:r>
                      <a:r>
                        <a:rPr lang="en-US" sz="1600" dirty="0" err="1">
                          <a:solidFill>
                            <a:schemeClr val="tx1"/>
                          </a:solidFill>
                        </a:rPr>
                        <a:t>msrp</a:t>
                      </a:r>
                      <a:r>
                        <a:rPr lang="en-US" sz="1600" dirty="0">
                          <a:solidFill>
                            <a:schemeClr val="tx1"/>
                          </a:solidFill>
                        </a:rPr>
                        <a:t>“)</a:t>
                      </a:r>
                    </a:p>
                  </a:txBody>
                  <a:tcPr/>
                </a:tc>
                <a:tc>
                  <a:txBody>
                    <a:bodyPr/>
                    <a:lstStyle/>
                    <a:p>
                      <a:pPr marL="285750" indent="-285750">
                        <a:buFont typeface="Arial" panose="020B0604020202020204" pitchFamily="34" charset="0"/>
                        <a:buChar char="•"/>
                      </a:pPr>
                      <a:r>
                        <a:rPr lang="en-US" sz="1400" dirty="0"/>
                        <a:t>"</a:t>
                      </a:r>
                      <a:r>
                        <a:rPr lang="en-US" sz="1400" dirty="0" err="1"/>
                        <a:t>origin_country</a:t>
                      </a:r>
                      <a:r>
                        <a:rPr lang="en-US" sz="1400" dirty="0"/>
                        <a:t>"</a:t>
                      </a:r>
                    </a:p>
                    <a:p>
                      <a:pPr marL="285750" indent="-285750">
                        <a:buFont typeface="Arial" panose="020B0604020202020204" pitchFamily="34" charset="0"/>
                        <a:buChar char="•"/>
                      </a:pPr>
                      <a:r>
                        <a:rPr lang="en-US" sz="1400" dirty="0"/>
                        <a:t>"year"</a:t>
                      </a:r>
                    </a:p>
                    <a:p>
                      <a:pPr marL="285750" indent="-285750">
                        <a:buFont typeface="Arial" panose="020B0604020202020204" pitchFamily="34" charset="0"/>
                        <a:buChar char="•"/>
                      </a:pPr>
                      <a:r>
                        <a:rPr lang="en-US" sz="1400" dirty="0"/>
                        <a:t>"fuel"</a:t>
                      </a:r>
                    </a:p>
                    <a:p>
                      <a:pPr marL="285750" indent="-285750">
                        <a:buFont typeface="Arial" panose="020B0604020202020204" pitchFamily="34" charset="0"/>
                        <a:buChar char="•"/>
                      </a:pPr>
                      <a:r>
                        <a:rPr lang="en-US" sz="1400" dirty="0"/>
                        <a:t>"hp"</a:t>
                      </a:r>
                    </a:p>
                    <a:p>
                      <a:pPr marL="285750" indent="-285750">
                        <a:buFont typeface="Arial" panose="020B0604020202020204" pitchFamily="34" charset="0"/>
                        <a:buChar char="•"/>
                      </a:pPr>
                      <a:r>
                        <a:rPr lang="en-US" sz="1400" dirty="0"/>
                        <a:t>"cylinders"</a:t>
                      </a:r>
                    </a:p>
                    <a:p>
                      <a:pPr marL="285750" indent="-285750">
                        <a:buFont typeface="Arial" panose="020B0604020202020204" pitchFamily="34" charset="0"/>
                        <a:buChar char="•"/>
                      </a:pPr>
                      <a:r>
                        <a:rPr lang="en-US" sz="1400" dirty="0"/>
                        <a:t>"transmission"</a:t>
                      </a:r>
                    </a:p>
                    <a:p>
                      <a:pPr marL="285750" indent="-285750">
                        <a:buFont typeface="Arial" panose="020B0604020202020204" pitchFamily="34" charset="0"/>
                        <a:buChar char="•"/>
                      </a:pPr>
                      <a:r>
                        <a:rPr lang="en-US" sz="1400" dirty="0"/>
                        <a:t>"drive"</a:t>
                      </a:r>
                    </a:p>
                    <a:p>
                      <a:pPr marL="285750" indent="-285750">
                        <a:buFont typeface="Arial" panose="020B0604020202020204" pitchFamily="34" charset="0"/>
                        <a:buChar char="•"/>
                      </a:pPr>
                      <a:r>
                        <a:rPr lang="en-US" sz="1400" dirty="0"/>
                        <a:t>"doors"</a:t>
                      </a:r>
                    </a:p>
                    <a:p>
                      <a:pPr marL="285750" indent="-285750">
                        <a:buFont typeface="Arial" panose="020B0604020202020204" pitchFamily="34" charset="0"/>
                        <a:buChar char="•"/>
                      </a:pPr>
                      <a:r>
                        <a:rPr lang="en-US" sz="1400" dirty="0"/>
                        <a:t>"style"</a:t>
                      </a:r>
                    </a:p>
                    <a:p>
                      <a:pPr marL="285750" indent="-285750">
                        <a:buFont typeface="Arial" panose="020B0604020202020204" pitchFamily="34" charset="0"/>
                        <a:buChar char="•"/>
                      </a:pPr>
                      <a:r>
                        <a:rPr lang="en-US" sz="1400" dirty="0"/>
                        <a:t>"</a:t>
                      </a:r>
                      <a:r>
                        <a:rPr lang="en-US" sz="1400" dirty="0" err="1"/>
                        <a:t>mc_performance</a:t>
                      </a:r>
                      <a:r>
                        <a:rPr lang="en-US" sz="1400" dirty="0"/>
                        <a:t>"</a:t>
                      </a:r>
                    </a:p>
                    <a:p>
                      <a:pPr marL="285750" indent="-285750">
                        <a:buFont typeface="Arial" panose="020B0604020202020204" pitchFamily="34" charset="0"/>
                        <a:buChar char="•"/>
                      </a:pPr>
                      <a:r>
                        <a:rPr lang="en-US" sz="1400" dirty="0"/>
                        <a:t>"</a:t>
                      </a:r>
                      <a:r>
                        <a:rPr lang="en-US" sz="1400" dirty="0" err="1"/>
                        <a:t>mc_high_performance</a:t>
                      </a:r>
                      <a:r>
                        <a:rPr lang="en-US" sz="1400" dirty="0"/>
                        <a:t>"</a:t>
                      </a:r>
                    </a:p>
                    <a:p>
                      <a:pPr marL="285750" indent="-285750">
                        <a:buFont typeface="Arial" panose="020B0604020202020204" pitchFamily="34" charset="0"/>
                        <a:buChar char="•"/>
                      </a:pPr>
                      <a:r>
                        <a:rPr lang="en-US" sz="1400" dirty="0"/>
                        <a:t>"</a:t>
                      </a:r>
                      <a:r>
                        <a:rPr lang="en-US" sz="1400" dirty="0" err="1"/>
                        <a:t>mc_crossover</a:t>
                      </a:r>
                      <a:r>
                        <a:rPr lang="en-US" sz="1400" dirty="0"/>
                        <a:t>"</a:t>
                      </a:r>
                    </a:p>
                    <a:p>
                      <a:pPr marL="285750" indent="-285750">
                        <a:buFont typeface="Arial" panose="020B0604020202020204" pitchFamily="34" charset="0"/>
                        <a:buChar char="•"/>
                      </a:pPr>
                      <a:r>
                        <a:rPr lang="en-US" sz="1400" dirty="0"/>
                        <a:t>"</a:t>
                      </a:r>
                      <a:r>
                        <a:rPr lang="en-US" sz="1400" dirty="0" err="1"/>
                        <a:t>mc_luxury</a:t>
                      </a:r>
                      <a:r>
                        <a:rPr lang="en-US" sz="1400" dirty="0"/>
                        <a:t>"</a:t>
                      </a:r>
                    </a:p>
                    <a:p>
                      <a:pPr marL="285750" indent="-285750">
                        <a:buFont typeface="Arial" panose="020B0604020202020204" pitchFamily="34" charset="0"/>
                        <a:buChar char="•"/>
                      </a:pPr>
                      <a:r>
                        <a:rPr lang="en-US" sz="1400" dirty="0"/>
                        <a:t>"</a:t>
                      </a:r>
                      <a:r>
                        <a:rPr lang="en-US" sz="1400" dirty="0" err="1"/>
                        <a:t>mc_flex_fuel</a:t>
                      </a:r>
                      <a:r>
                        <a:rPr lang="en-US" sz="1400" dirty="0"/>
                        <a:t>"</a:t>
                      </a:r>
                    </a:p>
                    <a:p>
                      <a:pPr marL="285750" indent="-285750">
                        <a:buFont typeface="Arial" panose="020B0604020202020204" pitchFamily="34" charset="0"/>
                        <a:buChar char="•"/>
                      </a:pPr>
                      <a:r>
                        <a:rPr lang="en-US" sz="1400" dirty="0"/>
                        <a:t>"</a:t>
                      </a:r>
                      <a:r>
                        <a:rPr lang="en-US" sz="1400" dirty="0" err="1"/>
                        <a:t>mc_hybrid</a:t>
                      </a:r>
                      <a:r>
                        <a:rPr lang="en-US" sz="1400" dirty="0"/>
                        <a:t>"</a:t>
                      </a:r>
                    </a:p>
                    <a:p>
                      <a:pPr marL="285750" indent="-285750">
                        <a:buFont typeface="Arial" panose="020B0604020202020204" pitchFamily="34" charset="0"/>
                        <a:buChar char="•"/>
                      </a:pPr>
                      <a:r>
                        <a:rPr lang="en-US" sz="1400" dirty="0"/>
                        <a:t>"</a:t>
                      </a:r>
                      <a:r>
                        <a:rPr lang="en-US" sz="1400" dirty="0" err="1"/>
                        <a:t>mc_tuned</a:t>
                      </a:r>
                      <a:r>
                        <a:rPr lang="en-US" sz="1400" dirty="0"/>
                        <a:t>"</a:t>
                      </a:r>
                    </a:p>
                    <a:p>
                      <a:pPr marL="285750" indent="-285750">
                        <a:buFont typeface="Arial" panose="020B0604020202020204" pitchFamily="34" charset="0"/>
                        <a:buChar char="•"/>
                      </a:pPr>
                      <a:r>
                        <a:rPr lang="en-US" sz="1400" dirty="0"/>
                        <a:t>"</a:t>
                      </a:r>
                      <a:r>
                        <a:rPr lang="en-US" sz="1400" dirty="0" err="1"/>
                        <a:t>avgmpg</a:t>
                      </a:r>
                      <a:r>
                        <a:rPr lang="en-US" sz="1400" dirty="0"/>
                        <a:t>"</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3022908269"/>
                  </a:ext>
                </a:extLst>
              </a:tr>
            </a:tbl>
          </a:graphicData>
        </a:graphic>
      </p:graphicFrame>
    </p:spTree>
    <p:extLst>
      <p:ext uri="{BB962C8B-B14F-4D97-AF65-F5344CB8AC3E}">
        <p14:creationId xmlns:p14="http://schemas.microsoft.com/office/powerpoint/2010/main" val="397989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10 fold cross-validation</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7" name="Content Placeholder 15">
            <a:extLst>
              <a:ext uri="{FF2B5EF4-FFF2-40B4-BE49-F238E27FC236}">
                <a16:creationId xmlns:a16="http://schemas.microsoft.com/office/drawing/2014/main" id="{15D1670E-0E6E-8D65-18C0-155AD9800170}"/>
              </a:ext>
            </a:extLst>
          </p:cNvPr>
          <p:cNvSpPr>
            <a:spLocks noGrp="1"/>
          </p:cNvSpPr>
          <p:nvPr>
            <p:ph sz="half" idx="2"/>
          </p:nvPr>
        </p:nvSpPr>
        <p:spPr>
          <a:xfrm>
            <a:off x="1721879" y="3086100"/>
            <a:ext cx="3698581" cy="2752725"/>
          </a:xfrm>
        </p:spPr>
        <p:txBody>
          <a:bodyPr>
            <a:normAutofit/>
          </a:bodyPr>
          <a:lstStyle/>
          <a:p>
            <a:pPr marL="0" indent="-228600">
              <a:lnSpc>
                <a:spcPct val="90000"/>
              </a:lnSpc>
              <a:buFont typeface="Arial" panose="020B0604020202020204" pitchFamily="34" charset="0"/>
              <a:buChar char="•"/>
            </a:pPr>
            <a:r>
              <a:rPr lang="en-US" sz="1800" dirty="0"/>
              <a:t>Here we are performing a 10 fold cross-validation for various mixing and penalty terms on the training dataset which contains 50% of the original data. </a:t>
            </a:r>
          </a:p>
        </p:txBody>
      </p:sp>
      <p:pic>
        <p:nvPicPr>
          <p:cNvPr id="3" name="Picture 2">
            <a:extLst>
              <a:ext uri="{FF2B5EF4-FFF2-40B4-BE49-F238E27FC236}">
                <a16:creationId xmlns:a16="http://schemas.microsoft.com/office/drawing/2014/main" id="{667F504F-DC75-B59D-A767-00E25E718E22}"/>
              </a:ext>
            </a:extLst>
          </p:cNvPr>
          <p:cNvPicPr>
            <a:picLocks noChangeAspect="1"/>
          </p:cNvPicPr>
          <p:nvPr/>
        </p:nvPicPr>
        <p:blipFill>
          <a:blip r:embed="rId2"/>
          <a:stretch>
            <a:fillRect/>
          </a:stretch>
        </p:blipFill>
        <p:spPr>
          <a:xfrm>
            <a:off x="6096000" y="1804541"/>
            <a:ext cx="4374120" cy="4420456"/>
          </a:xfrm>
          <a:prstGeom prst="rect">
            <a:avLst/>
          </a:prstGeom>
        </p:spPr>
      </p:pic>
    </p:spTree>
    <p:extLst>
      <p:ext uri="{BB962C8B-B14F-4D97-AF65-F5344CB8AC3E}">
        <p14:creationId xmlns:p14="http://schemas.microsoft.com/office/powerpoint/2010/main" val="328558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results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36</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1522308600"/>
              </p:ext>
            </p:extLst>
          </p:nvPr>
        </p:nvGraphicFramePr>
        <p:xfrm>
          <a:off x="4587707" y="2115320"/>
          <a:ext cx="3016586" cy="774651"/>
        </p:xfrm>
        <a:graphic>
          <a:graphicData uri="http://schemas.openxmlformats.org/drawingml/2006/table">
            <a:tbl>
              <a:tblPr firstRow="1" bandRow="1">
                <a:tableStyleId>{5C22544A-7EE6-4342-B048-85BDC9FD1C3A}</a:tableStyleId>
              </a:tblPr>
              <a:tblGrid>
                <a:gridCol w="1521160">
                  <a:extLst>
                    <a:ext uri="{9D8B030D-6E8A-4147-A177-3AD203B41FA5}">
                      <a16:colId xmlns:a16="http://schemas.microsoft.com/office/drawing/2014/main" val="3304992466"/>
                    </a:ext>
                  </a:extLst>
                </a:gridCol>
                <a:gridCol w="1495426">
                  <a:extLst>
                    <a:ext uri="{9D8B030D-6E8A-4147-A177-3AD203B41FA5}">
                      <a16:colId xmlns:a16="http://schemas.microsoft.com/office/drawing/2014/main" val="1848988424"/>
                    </a:ext>
                  </a:extLst>
                </a:gridCol>
              </a:tblGrid>
              <a:tr h="248334">
                <a:tc>
                  <a:txBody>
                    <a:bodyPr/>
                    <a:lstStyle/>
                    <a:p>
                      <a:pPr algn="ctr"/>
                      <a:r>
                        <a:rPr lang="en-US" dirty="0">
                          <a:solidFill>
                            <a:schemeClr val="tx1"/>
                          </a:solidFill>
                        </a:rPr>
                        <a:t>MSE</a:t>
                      </a:r>
                    </a:p>
                  </a:txBody>
                  <a:tcPr/>
                </a:tc>
                <a:tc>
                  <a:txBody>
                    <a:bodyPr/>
                    <a:lstStyle/>
                    <a:p>
                      <a:pPr algn="ctr"/>
                      <a:r>
                        <a:rPr lang="en-US" dirty="0">
                          <a:solidFill>
                            <a:schemeClr val="tx1"/>
                          </a:solidFill>
                        </a:rPr>
                        <a:t>RMSE</a:t>
                      </a:r>
                    </a:p>
                  </a:txBody>
                  <a:tcPr/>
                </a:tc>
                <a:extLst>
                  <a:ext uri="{0D108BD9-81ED-4DB2-BD59-A6C34878D82A}">
                    <a16:rowId xmlns:a16="http://schemas.microsoft.com/office/drawing/2014/main" val="413417160"/>
                  </a:ext>
                </a:extLst>
              </a:tr>
              <a:tr h="408891">
                <a:tc>
                  <a:txBody>
                    <a:bodyPr/>
                    <a:lstStyle/>
                    <a:p>
                      <a:pPr marL="0" indent="0" algn="ctr">
                        <a:buFont typeface="Arial" panose="020B0604020202020204" pitchFamily="34" charset="0"/>
                        <a:buNone/>
                      </a:pPr>
                      <a:r>
                        <a:rPr lang="en-US" sz="1600" dirty="0">
                          <a:solidFill>
                            <a:schemeClr val="tx1"/>
                          </a:solidFill>
                        </a:rPr>
                        <a:t>1797617680</a:t>
                      </a:r>
                    </a:p>
                  </a:txBody>
                  <a:tcPr/>
                </a:tc>
                <a:tc>
                  <a:txBody>
                    <a:bodyPr/>
                    <a:lstStyle/>
                    <a:p>
                      <a:pPr marL="0" indent="0" algn="ctr">
                        <a:buFont typeface="Arial" panose="020B0604020202020204" pitchFamily="34" charset="0"/>
                        <a:buNone/>
                      </a:pPr>
                      <a:r>
                        <a:rPr lang="en-US" sz="1600" dirty="0"/>
                        <a:t>42398.32</a:t>
                      </a:r>
                    </a:p>
                  </a:txBody>
                  <a:tcPr/>
                </a:tc>
                <a:extLst>
                  <a:ext uri="{0D108BD9-81ED-4DB2-BD59-A6C34878D82A}">
                    <a16:rowId xmlns:a16="http://schemas.microsoft.com/office/drawing/2014/main" val="3022908269"/>
                  </a:ext>
                </a:extLst>
              </a:tr>
            </a:tbl>
          </a:graphicData>
        </a:graphic>
      </p:graphicFrame>
      <p:pic>
        <p:nvPicPr>
          <p:cNvPr id="3" name="Picture 2">
            <a:extLst>
              <a:ext uri="{FF2B5EF4-FFF2-40B4-BE49-F238E27FC236}">
                <a16:creationId xmlns:a16="http://schemas.microsoft.com/office/drawing/2014/main" id="{7BD51E2A-0EFC-1BEE-C757-F83197450A8C}"/>
              </a:ext>
            </a:extLst>
          </p:cNvPr>
          <p:cNvPicPr>
            <a:picLocks noChangeAspect="1"/>
          </p:cNvPicPr>
          <p:nvPr/>
        </p:nvPicPr>
        <p:blipFill>
          <a:blip r:embed="rId2"/>
          <a:stretch>
            <a:fillRect/>
          </a:stretch>
        </p:blipFill>
        <p:spPr>
          <a:xfrm>
            <a:off x="1491184" y="1777308"/>
            <a:ext cx="2237332" cy="4381442"/>
          </a:xfrm>
          <a:prstGeom prst="rect">
            <a:avLst/>
          </a:prstGeom>
        </p:spPr>
      </p:pic>
      <p:pic>
        <p:nvPicPr>
          <p:cNvPr id="4" name="Picture 3">
            <a:extLst>
              <a:ext uri="{FF2B5EF4-FFF2-40B4-BE49-F238E27FC236}">
                <a16:creationId xmlns:a16="http://schemas.microsoft.com/office/drawing/2014/main" id="{5A8125FA-C471-44E5-0E65-BC63BC7448EC}"/>
              </a:ext>
            </a:extLst>
          </p:cNvPr>
          <p:cNvPicPr>
            <a:picLocks noChangeAspect="1"/>
          </p:cNvPicPr>
          <p:nvPr/>
        </p:nvPicPr>
        <p:blipFill>
          <a:blip r:embed="rId3"/>
          <a:stretch>
            <a:fillRect/>
          </a:stretch>
        </p:blipFill>
        <p:spPr>
          <a:xfrm>
            <a:off x="4339254" y="3529850"/>
            <a:ext cx="2654300" cy="2628900"/>
          </a:xfrm>
          <a:prstGeom prst="rect">
            <a:avLst/>
          </a:prstGeom>
        </p:spPr>
      </p:pic>
      <p:pic>
        <p:nvPicPr>
          <p:cNvPr id="5" name="Picture 4">
            <a:extLst>
              <a:ext uri="{FF2B5EF4-FFF2-40B4-BE49-F238E27FC236}">
                <a16:creationId xmlns:a16="http://schemas.microsoft.com/office/drawing/2014/main" id="{1EFCBD6E-6CEA-5FB7-A353-72485A40C212}"/>
              </a:ext>
            </a:extLst>
          </p:cNvPr>
          <p:cNvPicPr>
            <a:picLocks noChangeAspect="1"/>
          </p:cNvPicPr>
          <p:nvPr/>
        </p:nvPicPr>
        <p:blipFill>
          <a:blip r:embed="rId4"/>
          <a:stretch>
            <a:fillRect/>
          </a:stretch>
        </p:blipFill>
        <p:spPr>
          <a:xfrm>
            <a:off x="7604292" y="3968029"/>
            <a:ext cx="3548587" cy="2206295"/>
          </a:xfrm>
          <a:prstGeom prst="rect">
            <a:avLst/>
          </a:prstGeom>
        </p:spPr>
      </p:pic>
    </p:spTree>
    <p:extLst>
      <p:ext uri="{BB962C8B-B14F-4D97-AF65-F5344CB8AC3E}">
        <p14:creationId xmlns:p14="http://schemas.microsoft.com/office/powerpoint/2010/main" val="236984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2: Adding complexity with polynomial and feature selection via </a:t>
            </a:r>
            <a:r>
              <a:rPr lang="en-US" dirty="0" err="1"/>
              <a:t>glmnet</a:t>
            </a:r>
            <a:endParaRPr lang="en-US" dirty="0"/>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581275"/>
            <a:ext cx="9847142" cy="3577475"/>
          </a:xfrm>
        </p:spPr>
        <p:txBody>
          <a:bodyPr>
            <a:normAutofit/>
          </a:bodyPr>
          <a:lstStyle/>
          <a:p>
            <a:pPr marL="342900" indent="-342900">
              <a:buFont typeface="Arial" panose="020B0604020202020204" pitchFamily="34" charset="0"/>
              <a:buChar char="•"/>
            </a:pPr>
            <a:r>
              <a:rPr lang="en-US" sz="2000" dirty="0"/>
              <a:t>To explore added complexity a polynomial to the 4th degree was added to “hp” and ”</a:t>
            </a:r>
            <a:r>
              <a:rPr lang="en-US" sz="2000" dirty="0" err="1"/>
              <a:t>avgmpg</a:t>
            </a:r>
            <a:r>
              <a:rPr lang="en-US" sz="2000" dirty="0"/>
              <a:t>” to the automated feature selection. </a:t>
            </a:r>
          </a:p>
          <a:p>
            <a:pPr marL="342900" indent="-342900">
              <a:buFont typeface="Arial" panose="020B0604020202020204" pitchFamily="34" charset="0"/>
              <a:buChar char="•"/>
            </a:pPr>
            <a:r>
              <a:rPr lang="en-US" sz="2000" dirty="0"/>
              <a:t>The idea behind adding complexity is that we are attempting to increase the accuracy of our model. Given that we are only trying to predict adding complexity is an appropriate technique to utilize. </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Tree>
    <p:extLst>
      <p:ext uri="{BB962C8B-B14F-4D97-AF65-F5344CB8AC3E}">
        <p14:creationId xmlns:p14="http://schemas.microsoft.com/office/powerpoint/2010/main" val="58265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variables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38</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1457929618"/>
              </p:ext>
            </p:extLst>
          </p:nvPr>
        </p:nvGraphicFramePr>
        <p:xfrm>
          <a:off x="3155614" y="1796058"/>
          <a:ext cx="5880771" cy="425196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304992466"/>
                    </a:ext>
                  </a:extLst>
                </a:gridCol>
                <a:gridCol w="4137696">
                  <a:extLst>
                    <a:ext uri="{9D8B030D-6E8A-4147-A177-3AD203B41FA5}">
                      <a16:colId xmlns:a16="http://schemas.microsoft.com/office/drawing/2014/main" val="1848988424"/>
                    </a:ext>
                  </a:extLst>
                </a:gridCol>
              </a:tblGrid>
              <a:tr h="341342">
                <a:tc>
                  <a:txBody>
                    <a:bodyPr/>
                    <a:lstStyle/>
                    <a:p>
                      <a:pPr algn="ctr"/>
                      <a:r>
                        <a:rPr lang="en-US" dirty="0">
                          <a:solidFill>
                            <a:schemeClr val="tx1"/>
                          </a:solidFill>
                        </a:rPr>
                        <a:t>Response</a:t>
                      </a:r>
                    </a:p>
                  </a:txBody>
                  <a:tcPr/>
                </a:tc>
                <a:tc>
                  <a:txBody>
                    <a:bodyPr/>
                    <a:lstStyle/>
                    <a:p>
                      <a:pPr algn="ctr"/>
                      <a:r>
                        <a:rPr lang="en-US" dirty="0">
                          <a:solidFill>
                            <a:schemeClr val="tx1"/>
                          </a:solidFill>
                        </a:rPr>
                        <a:t>Explanatory</a:t>
                      </a:r>
                    </a:p>
                  </a:txBody>
                  <a:tcPr/>
                </a:tc>
                <a:extLst>
                  <a:ext uri="{0D108BD9-81ED-4DB2-BD59-A6C34878D82A}">
                    <a16:rowId xmlns:a16="http://schemas.microsoft.com/office/drawing/2014/main" val="413417160"/>
                  </a:ext>
                </a:extLst>
              </a:tr>
              <a:tr h="2562438">
                <a:tc>
                  <a:txBody>
                    <a:bodyPr/>
                    <a:lstStyle/>
                    <a:p>
                      <a:pPr marL="285750" indent="-285750">
                        <a:buFont typeface="Arial" panose="020B0604020202020204" pitchFamily="34" charset="0"/>
                        <a:buChar char="•"/>
                      </a:pPr>
                      <a:r>
                        <a:rPr lang="en-US" sz="1600" dirty="0">
                          <a:solidFill>
                            <a:schemeClr val="tx1"/>
                          </a:solidFill>
                        </a:rPr>
                        <a:t>log("</a:t>
                      </a:r>
                      <a:r>
                        <a:rPr lang="en-US" sz="1600" dirty="0" err="1">
                          <a:solidFill>
                            <a:schemeClr val="tx1"/>
                          </a:solidFill>
                        </a:rPr>
                        <a:t>msrp</a:t>
                      </a:r>
                      <a:r>
                        <a:rPr lang="en-US" sz="1600" dirty="0">
                          <a:solidFill>
                            <a:schemeClr val="tx1"/>
                          </a:solidFill>
                        </a:rPr>
                        <a:t>“)</a:t>
                      </a:r>
                    </a:p>
                  </a:txBody>
                  <a:tcPr/>
                </a:tc>
                <a:tc>
                  <a:txBody>
                    <a:bodyPr/>
                    <a:lstStyle/>
                    <a:p>
                      <a:pPr marL="285750" indent="-285750">
                        <a:buFont typeface="Arial" panose="020B0604020202020204" pitchFamily="34" charset="0"/>
                        <a:buChar char="•"/>
                      </a:pPr>
                      <a:r>
                        <a:rPr lang="en-US" sz="1400" dirty="0"/>
                        <a:t>"</a:t>
                      </a:r>
                      <a:r>
                        <a:rPr lang="en-US" sz="1400" dirty="0" err="1"/>
                        <a:t>origin_country</a:t>
                      </a:r>
                      <a:r>
                        <a:rPr lang="en-US" sz="1400" dirty="0"/>
                        <a:t>"</a:t>
                      </a:r>
                    </a:p>
                    <a:p>
                      <a:pPr marL="285750" indent="-285750">
                        <a:buFont typeface="Arial" panose="020B0604020202020204" pitchFamily="34" charset="0"/>
                        <a:buChar char="•"/>
                      </a:pPr>
                      <a:r>
                        <a:rPr lang="en-US" sz="1400" dirty="0"/>
                        <a:t>"year"</a:t>
                      </a:r>
                    </a:p>
                    <a:p>
                      <a:pPr marL="285750" indent="-285750">
                        <a:buFont typeface="Arial" panose="020B0604020202020204" pitchFamily="34" charset="0"/>
                        <a:buChar char="•"/>
                      </a:pPr>
                      <a:r>
                        <a:rPr lang="en-US" sz="1400" dirty="0"/>
                        <a:t>"fuel"</a:t>
                      </a:r>
                    </a:p>
                    <a:p>
                      <a:pPr marL="285750" indent="-285750">
                        <a:buFont typeface="Arial" panose="020B0604020202020204" pitchFamily="34" charset="0"/>
                        <a:buChar char="•"/>
                      </a:pPr>
                      <a:r>
                        <a:rPr lang="en-US" sz="1400" dirty="0">
                          <a:solidFill>
                            <a:srgbClr val="FF0000"/>
                          </a:solidFill>
                        </a:rPr>
                        <a:t>poly("hp“^4)</a:t>
                      </a:r>
                    </a:p>
                    <a:p>
                      <a:pPr marL="285750" indent="-285750">
                        <a:buFont typeface="Arial" panose="020B0604020202020204" pitchFamily="34" charset="0"/>
                        <a:buChar char="•"/>
                      </a:pPr>
                      <a:r>
                        <a:rPr lang="en-US" sz="1400" dirty="0"/>
                        <a:t>"cylinders"</a:t>
                      </a:r>
                    </a:p>
                    <a:p>
                      <a:pPr marL="285750" indent="-285750">
                        <a:buFont typeface="Arial" panose="020B0604020202020204" pitchFamily="34" charset="0"/>
                        <a:buChar char="•"/>
                      </a:pPr>
                      <a:r>
                        <a:rPr lang="en-US" sz="1400" dirty="0"/>
                        <a:t>"transmission"</a:t>
                      </a:r>
                    </a:p>
                    <a:p>
                      <a:pPr marL="285750" indent="-285750">
                        <a:buFont typeface="Arial" panose="020B0604020202020204" pitchFamily="34" charset="0"/>
                        <a:buChar char="•"/>
                      </a:pPr>
                      <a:r>
                        <a:rPr lang="en-US" sz="1400" dirty="0"/>
                        <a:t>"drive"</a:t>
                      </a:r>
                    </a:p>
                    <a:p>
                      <a:pPr marL="285750" indent="-285750">
                        <a:buFont typeface="Arial" panose="020B0604020202020204" pitchFamily="34" charset="0"/>
                        <a:buChar char="•"/>
                      </a:pPr>
                      <a:r>
                        <a:rPr lang="en-US" sz="1400" dirty="0"/>
                        <a:t>"doors"</a:t>
                      </a:r>
                    </a:p>
                    <a:p>
                      <a:pPr marL="285750" indent="-285750">
                        <a:buFont typeface="Arial" panose="020B0604020202020204" pitchFamily="34" charset="0"/>
                        <a:buChar char="•"/>
                      </a:pPr>
                      <a:r>
                        <a:rPr lang="en-US" sz="1400" dirty="0"/>
                        <a:t>"style"</a:t>
                      </a:r>
                    </a:p>
                    <a:p>
                      <a:pPr marL="285750" indent="-285750">
                        <a:buFont typeface="Arial" panose="020B0604020202020204" pitchFamily="34" charset="0"/>
                        <a:buChar char="•"/>
                      </a:pPr>
                      <a:r>
                        <a:rPr lang="en-US" sz="1400" dirty="0"/>
                        <a:t>"</a:t>
                      </a:r>
                      <a:r>
                        <a:rPr lang="en-US" sz="1400" dirty="0" err="1"/>
                        <a:t>mc_performance</a:t>
                      </a:r>
                      <a:r>
                        <a:rPr lang="en-US" sz="1400" dirty="0"/>
                        <a:t>"</a:t>
                      </a:r>
                    </a:p>
                    <a:p>
                      <a:pPr marL="285750" indent="-285750">
                        <a:buFont typeface="Arial" panose="020B0604020202020204" pitchFamily="34" charset="0"/>
                        <a:buChar char="•"/>
                      </a:pPr>
                      <a:r>
                        <a:rPr lang="en-US" sz="1400" dirty="0"/>
                        <a:t>"</a:t>
                      </a:r>
                      <a:r>
                        <a:rPr lang="en-US" sz="1400" dirty="0" err="1"/>
                        <a:t>mc_high_performance</a:t>
                      </a:r>
                      <a:r>
                        <a:rPr lang="en-US" sz="1400" dirty="0"/>
                        <a:t>"</a:t>
                      </a:r>
                    </a:p>
                    <a:p>
                      <a:pPr marL="285750" indent="-285750">
                        <a:buFont typeface="Arial" panose="020B0604020202020204" pitchFamily="34" charset="0"/>
                        <a:buChar char="•"/>
                      </a:pPr>
                      <a:r>
                        <a:rPr lang="en-US" sz="1400" dirty="0"/>
                        <a:t>"</a:t>
                      </a:r>
                      <a:r>
                        <a:rPr lang="en-US" sz="1400" dirty="0" err="1"/>
                        <a:t>mc_crossover</a:t>
                      </a:r>
                      <a:r>
                        <a:rPr lang="en-US" sz="1400" dirty="0"/>
                        <a:t>"</a:t>
                      </a:r>
                    </a:p>
                    <a:p>
                      <a:pPr marL="285750" indent="-285750">
                        <a:buFont typeface="Arial" panose="020B0604020202020204" pitchFamily="34" charset="0"/>
                        <a:buChar char="•"/>
                      </a:pPr>
                      <a:r>
                        <a:rPr lang="en-US" sz="1400" dirty="0"/>
                        <a:t>"</a:t>
                      </a:r>
                      <a:r>
                        <a:rPr lang="en-US" sz="1400" dirty="0" err="1"/>
                        <a:t>mc_luxury</a:t>
                      </a:r>
                      <a:r>
                        <a:rPr lang="en-US" sz="1400" dirty="0"/>
                        <a:t>"</a:t>
                      </a:r>
                    </a:p>
                    <a:p>
                      <a:pPr marL="285750" indent="-285750">
                        <a:buFont typeface="Arial" panose="020B0604020202020204" pitchFamily="34" charset="0"/>
                        <a:buChar char="•"/>
                      </a:pPr>
                      <a:r>
                        <a:rPr lang="en-US" sz="1400" dirty="0"/>
                        <a:t>"</a:t>
                      </a:r>
                      <a:r>
                        <a:rPr lang="en-US" sz="1400" dirty="0" err="1"/>
                        <a:t>mc_flex_fuel</a:t>
                      </a:r>
                      <a:r>
                        <a:rPr lang="en-US" sz="1400" dirty="0"/>
                        <a:t>"</a:t>
                      </a:r>
                    </a:p>
                    <a:p>
                      <a:pPr marL="285750" indent="-285750">
                        <a:buFont typeface="Arial" panose="020B0604020202020204" pitchFamily="34" charset="0"/>
                        <a:buChar char="•"/>
                      </a:pPr>
                      <a:r>
                        <a:rPr lang="en-US" sz="1400" dirty="0"/>
                        <a:t>"</a:t>
                      </a:r>
                      <a:r>
                        <a:rPr lang="en-US" sz="1400" dirty="0" err="1"/>
                        <a:t>mc_hybrid</a:t>
                      </a:r>
                      <a:r>
                        <a:rPr lang="en-US" sz="1400" dirty="0"/>
                        <a:t>"</a:t>
                      </a:r>
                    </a:p>
                    <a:p>
                      <a:pPr marL="285750" indent="-285750">
                        <a:buFont typeface="Arial" panose="020B0604020202020204" pitchFamily="34" charset="0"/>
                        <a:buChar char="•"/>
                      </a:pPr>
                      <a:r>
                        <a:rPr lang="en-US" sz="1400" dirty="0"/>
                        <a:t>"</a:t>
                      </a:r>
                      <a:r>
                        <a:rPr lang="en-US" sz="1400" dirty="0" err="1"/>
                        <a:t>mc_tuned</a:t>
                      </a:r>
                      <a:r>
                        <a:rPr lang="en-US" sz="1400" dirty="0"/>
                        <a:t>"</a:t>
                      </a:r>
                    </a:p>
                    <a:p>
                      <a:pPr marL="285750" indent="-285750">
                        <a:buFont typeface="Arial" panose="020B0604020202020204" pitchFamily="34" charset="0"/>
                        <a:buChar char="•"/>
                      </a:pPr>
                      <a:r>
                        <a:rPr lang="en-US" sz="1400" dirty="0"/>
                        <a:t>"</a:t>
                      </a:r>
                      <a:r>
                        <a:rPr lang="en-US" sz="1400" dirty="0" err="1"/>
                        <a:t>avgmpg</a:t>
                      </a:r>
                      <a:r>
                        <a:rPr lang="en-US" sz="1400" dirty="0"/>
                        <a:t>"</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3022908269"/>
                  </a:ext>
                </a:extLst>
              </a:tr>
            </a:tbl>
          </a:graphicData>
        </a:graphic>
      </p:graphicFrame>
    </p:spTree>
    <p:extLst>
      <p:ext uri="{BB962C8B-B14F-4D97-AF65-F5344CB8AC3E}">
        <p14:creationId xmlns:p14="http://schemas.microsoft.com/office/powerpoint/2010/main" val="3688951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10 fold cross-validation</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
        <p:nvSpPr>
          <p:cNvPr id="7" name="Content Placeholder 15">
            <a:extLst>
              <a:ext uri="{FF2B5EF4-FFF2-40B4-BE49-F238E27FC236}">
                <a16:creationId xmlns:a16="http://schemas.microsoft.com/office/drawing/2014/main" id="{15D1670E-0E6E-8D65-18C0-155AD9800170}"/>
              </a:ext>
            </a:extLst>
          </p:cNvPr>
          <p:cNvSpPr>
            <a:spLocks noGrp="1"/>
          </p:cNvSpPr>
          <p:nvPr>
            <p:ph sz="half" idx="2"/>
          </p:nvPr>
        </p:nvSpPr>
        <p:spPr>
          <a:xfrm>
            <a:off x="1721879" y="3086100"/>
            <a:ext cx="3698581" cy="2752725"/>
          </a:xfrm>
        </p:spPr>
        <p:txBody>
          <a:bodyPr>
            <a:normAutofit/>
          </a:bodyPr>
          <a:lstStyle/>
          <a:p>
            <a:pPr marL="0" indent="-228600">
              <a:lnSpc>
                <a:spcPct val="90000"/>
              </a:lnSpc>
              <a:buFont typeface="Arial" panose="020B0604020202020204" pitchFamily="34" charset="0"/>
              <a:buChar char="•"/>
            </a:pPr>
            <a:r>
              <a:rPr lang="en-US" sz="1800" dirty="0"/>
              <a:t>Here we are performing a 10 fold cross-validation for various mixing and penalty terms on the training dataset which contains 50% of the original data. </a:t>
            </a:r>
          </a:p>
        </p:txBody>
      </p:sp>
      <p:pic>
        <p:nvPicPr>
          <p:cNvPr id="2" name="Picture 1">
            <a:extLst>
              <a:ext uri="{FF2B5EF4-FFF2-40B4-BE49-F238E27FC236}">
                <a16:creationId xmlns:a16="http://schemas.microsoft.com/office/drawing/2014/main" id="{5B875D3D-D1C7-1975-3427-2BA9A727AD24}"/>
              </a:ext>
            </a:extLst>
          </p:cNvPr>
          <p:cNvPicPr>
            <a:picLocks noChangeAspect="1"/>
          </p:cNvPicPr>
          <p:nvPr/>
        </p:nvPicPr>
        <p:blipFill>
          <a:blip r:embed="rId2"/>
          <a:stretch>
            <a:fillRect/>
          </a:stretch>
        </p:blipFill>
        <p:spPr>
          <a:xfrm>
            <a:off x="6289502" y="1684587"/>
            <a:ext cx="4642195" cy="4671763"/>
          </a:xfrm>
          <a:prstGeom prst="rect">
            <a:avLst/>
          </a:prstGeom>
        </p:spPr>
      </p:pic>
    </p:spTree>
    <p:extLst>
      <p:ext uri="{BB962C8B-B14F-4D97-AF65-F5344CB8AC3E}">
        <p14:creationId xmlns:p14="http://schemas.microsoft.com/office/powerpoint/2010/main" val="44470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44861" y="2224088"/>
            <a:ext cx="5111750" cy="1204912"/>
          </a:xfrm>
        </p:spPr>
        <p:txBody>
          <a:bodyPr>
            <a:normAutofit/>
          </a:bodyPr>
          <a:lstStyle/>
          <a:p>
            <a:r>
              <a:rPr lang="en-US" sz="3200" dirty="0"/>
              <a:t>Introduction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3" name="Title 1">
            <a:extLst>
              <a:ext uri="{FF2B5EF4-FFF2-40B4-BE49-F238E27FC236}">
                <a16:creationId xmlns:a16="http://schemas.microsoft.com/office/drawing/2014/main" id="{3E562E9D-9DA0-E82B-E29F-C258A69656FC}"/>
              </a:ext>
            </a:extLst>
          </p:cNvPr>
          <p:cNvSpPr txBox="1">
            <a:spLocks/>
          </p:cNvSpPr>
          <p:nvPr/>
        </p:nvSpPr>
        <p:spPr>
          <a:xfrm>
            <a:off x="1444861" y="294598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dirty="0"/>
              <a:t>Purpose | DATASET</a:t>
            </a:r>
          </a:p>
        </p:txBody>
      </p:sp>
    </p:spTree>
    <p:extLst>
      <p:ext uri="{BB962C8B-B14F-4D97-AF65-F5344CB8AC3E}">
        <p14:creationId xmlns:p14="http://schemas.microsoft.com/office/powerpoint/2010/main" val="1346372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results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40</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2101513671"/>
              </p:ext>
            </p:extLst>
          </p:nvPr>
        </p:nvGraphicFramePr>
        <p:xfrm>
          <a:off x="2538017" y="2317774"/>
          <a:ext cx="3016586" cy="774651"/>
        </p:xfrm>
        <a:graphic>
          <a:graphicData uri="http://schemas.openxmlformats.org/drawingml/2006/table">
            <a:tbl>
              <a:tblPr firstRow="1" bandRow="1">
                <a:tableStyleId>{5C22544A-7EE6-4342-B048-85BDC9FD1C3A}</a:tableStyleId>
              </a:tblPr>
              <a:tblGrid>
                <a:gridCol w="1521160">
                  <a:extLst>
                    <a:ext uri="{9D8B030D-6E8A-4147-A177-3AD203B41FA5}">
                      <a16:colId xmlns:a16="http://schemas.microsoft.com/office/drawing/2014/main" val="3304992466"/>
                    </a:ext>
                  </a:extLst>
                </a:gridCol>
                <a:gridCol w="1495426">
                  <a:extLst>
                    <a:ext uri="{9D8B030D-6E8A-4147-A177-3AD203B41FA5}">
                      <a16:colId xmlns:a16="http://schemas.microsoft.com/office/drawing/2014/main" val="1848988424"/>
                    </a:ext>
                  </a:extLst>
                </a:gridCol>
              </a:tblGrid>
              <a:tr h="248334">
                <a:tc>
                  <a:txBody>
                    <a:bodyPr/>
                    <a:lstStyle/>
                    <a:p>
                      <a:pPr algn="ctr"/>
                      <a:r>
                        <a:rPr lang="en-US" dirty="0">
                          <a:solidFill>
                            <a:schemeClr val="tx1"/>
                          </a:solidFill>
                        </a:rPr>
                        <a:t>MSE</a:t>
                      </a:r>
                    </a:p>
                  </a:txBody>
                  <a:tcPr/>
                </a:tc>
                <a:tc>
                  <a:txBody>
                    <a:bodyPr/>
                    <a:lstStyle/>
                    <a:p>
                      <a:pPr algn="ctr"/>
                      <a:r>
                        <a:rPr lang="en-US" dirty="0">
                          <a:solidFill>
                            <a:schemeClr val="tx1"/>
                          </a:solidFill>
                        </a:rPr>
                        <a:t>RMSE</a:t>
                      </a:r>
                    </a:p>
                  </a:txBody>
                  <a:tcPr/>
                </a:tc>
                <a:extLst>
                  <a:ext uri="{0D108BD9-81ED-4DB2-BD59-A6C34878D82A}">
                    <a16:rowId xmlns:a16="http://schemas.microsoft.com/office/drawing/2014/main" val="413417160"/>
                  </a:ext>
                </a:extLst>
              </a:tr>
              <a:tr h="408891">
                <a:tc>
                  <a:txBody>
                    <a:bodyPr/>
                    <a:lstStyle/>
                    <a:p>
                      <a:pPr marL="0" indent="0" algn="ctr">
                        <a:buFont typeface="Arial" panose="020B0604020202020204" pitchFamily="34" charset="0"/>
                        <a:buNone/>
                      </a:pPr>
                      <a:r>
                        <a:rPr lang="en-US" sz="1600" dirty="0">
                          <a:solidFill>
                            <a:schemeClr val="tx1"/>
                          </a:solidFill>
                        </a:rPr>
                        <a:t>1829156580</a:t>
                      </a:r>
                    </a:p>
                  </a:txBody>
                  <a:tcPr/>
                </a:tc>
                <a:tc>
                  <a:txBody>
                    <a:bodyPr/>
                    <a:lstStyle/>
                    <a:p>
                      <a:pPr marL="0" indent="0" algn="ctr">
                        <a:buFont typeface="Arial" panose="020B0604020202020204" pitchFamily="34" charset="0"/>
                        <a:buNone/>
                      </a:pPr>
                      <a:r>
                        <a:rPr lang="en-US" sz="1600" dirty="0"/>
                        <a:t>42768.64</a:t>
                      </a:r>
                    </a:p>
                  </a:txBody>
                  <a:tcPr/>
                </a:tc>
                <a:extLst>
                  <a:ext uri="{0D108BD9-81ED-4DB2-BD59-A6C34878D82A}">
                    <a16:rowId xmlns:a16="http://schemas.microsoft.com/office/drawing/2014/main" val="3022908269"/>
                  </a:ext>
                </a:extLst>
              </a:tr>
            </a:tbl>
          </a:graphicData>
        </a:graphic>
      </p:graphicFrame>
      <p:pic>
        <p:nvPicPr>
          <p:cNvPr id="6" name="Picture 5">
            <a:extLst>
              <a:ext uri="{FF2B5EF4-FFF2-40B4-BE49-F238E27FC236}">
                <a16:creationId xmlns:a16="http://schemas.microsoft.com/office/drawing/2014/main" id="{45B61EAE-A184-0526-4AC5-944CAFDBB37D}"/>
              </a:ext>
            </a:extLst>
          </p:cNvPr>
          <p:cNvPicPr>
            <a:picLocks noChangeAspect="1"/>
          </p:cNvPicPr>
          <p:nvPr/>
        </p:nvPicPr>
        <p:blipFill>
          <a:blip r:embed="rId2"/>
          <a:stretch>
            <a:fillRect/>
          </a:stretch>
        </p:blipFill>
        <p:spPr>
          <a:xfrm>
            <a:off x="1194992" y="3673882"/>
            <a:ext cx="1631150" cy="2682467"/>
          </a:xfrm>
          <a:prstGeom prst="rect">
            <a:avLst/>
          </a:prstGeom>
        </p:spPr>
      </p:pic>
      <p:pic>
        <p:nvPicPr>
          <p:cNvPr id="7" name="Picture 6">
            <a:extLst>
              <a:ext uri="{FF2B5EF4-FFF2-40B4-BE49-F238E27FC236}">
                <a16:creationId xmlns:a16="http://schemas.microsoft.com/office/drawing/2014/main" id="{62E50CD3-9086-4DEA-8C46-7816204A616E}"/>
              </a:ext>
            </a:extLst>
          </p:cNvPr>
          <p:cNvPicPr>
            <a:picLocks noChangeAspect="1"/>
          </p:cNvPicPr>
          <p:nvPr/>
        </p:nvPicPr>
        <p:blipFill>
          <a:blip r:embed="rId3"/>
          <a:stretch>
            <a:fillRect/>
          </a:stretch>
        </p:blipFill>
        <p:spPr>
          <a:xfrm>
            <a:off x="2815596" y="3673881"/>
            <a:ext cx="1556421" cy="2682468"/>
          </a:xfrm>
          <a:prstGeom prst="rect">
            <a:avLst/>
          </a:prstGeom>
        </p:spPr>
      </p:pic>
      <p:pic>
        <p:nvPicPr>
          <p:cNvPr id="8" name="Picture 7">
            <a:extLst>
              <a:ext uri="{FF2B5EF4-FFF2-40B4-BE49-F238E27FC236}">
                <a16:creationId xmlns:a16="http://schemas.microsoft.com/office/drawing/2014/main" id="{DE51BFF9-113F-A8A9-495E-D8D12B5D277B}"/>
              </a:ext>
            </a:extLst>
          </p:cNvPr>
          <p:cNvPicPr>
            <a:picLocks noChangeAspect="1"/>
          </p:cNvPicPr>
          <p:nvPr/>
        </p:nvPicPr>
        <p:blipFill>
          <a:blip r:embed="rId4"/>
          <a:stretch>
            <a:fillRect/>
          </a:stretch>
        </p:blipFill>
        <p:spPr>
          <a:xfrm>
            <a:off x="4372017" y="3673881"/>
            <a:ext cx="1286376" cy="2682468"/>
          </a:xfrm>
          <a:prstGeom prst="rect">
            <a:avLst/>
          </a:prstGeom>
        </p:spPr>
      </p:pic>
      <p:pic>
        <p:nvPicPr>
          <p:cNvPr id="9" name="Picture 8">
            <a:extLst>
              <a:ext uri="{FF2B5EF4-FFF2-40B4-BE49-F238E27FC236}">
                <a16:creationId xmlns:a16="http://schemas.microsoft.com/office/drawing/2014/main" id="{6B121119-0B98-A59F-0C36-B853AD27733F}"/>
              </a:ext>
            </a:extLst>
          </p:cNvPr>
          <p:cNvPicPr>
            <a:picLocks noChangeAspect="1"/>
          </p:cNvPicPr>
          <p:nvPr/>
        </p:nvPicPr>
        <p:blipFill>
          <a:blip r:embed="rId5"/>
          <a:stretch>
            <a:fillRect/>
          </a:stretch>
        </p:blipFill>
        <p:spPr>
          <a:xfrm>
            <a:off x="5658393" y="3673881"/>
            <a:ext cx="1374741" cy="2682468"/>
          </a:xfrm>
          <a:prstGeom prst="rect">
            <a:avLst/>
          </a:prstGeom>
        </p:spPr>
      </p:pic>
      <p:pic>
        <p:nvPicPr>
          <p:cNvPr id="10" name="Picture 9">
            <a:extLst>
              <a:ext uri="{FF2B5EF4-FFF2-40B4-BE49-F238E27FC236}">
                <a16:creationId xmlns:a16="http://schemas.microsoft.com/office/drawing/2014/main" id="{2B634691-8535-A615-B6F3-F3E15EF308A9}"/>
              </a:ext>
            </a:extLst>
          </p:cNvPr>
          <p:cNvPicPr>
            <a:picLocks noChangeAspect="1"/>
          </p:cNvPicPr>
          <p:nvPr/>
        </p:nvPicPr>
        <p:blipFill>
          <a:blip r:embed="rId6"/>
          <a:stretch>
            <a:fillRect/>
          </a:stretch>
        </p:blipFill>
        <p:spPr>
          <a:xfrm>
            <a:off x="7033134" y="3673880"/>
            <a:ext cx="1767069" cy="2682469"/>
          </a:xfrm>
          <a:prstGeom prst="rect">
            <a:avLst/>
          </a:prstGeom>
        </p:spPr>
      </p:pic>
      <p:pic>
        <p:nvPicPr>
          <p:cNvPr id="11" name="Picture 10">
            <a:extLst>
              <a:ext uri="{FF2B5EF4-FFF2-40B4-BE49-F238E27FC236}">
                <a16:creationId xmlns:a16="http://schemas.microsoft.com/office/drawing/2014/main" id="{1373C331-F0EB-BD7F-C985-33E55EEEF7FA}"/>
              </a:ext>
            </a:extLst>
          </p:cNvPr>
          <p:cNvPicPr>
            <a:picLocks noChangeAspect="1"/>
          </p:cNvPicPr>
          <p:nvPr/>
        </p:nvPicPr>
        <p:blipFill>
          <a:blip r:embed="rId7"/>
          <a:stretch>
            <a:fillRect/>
          </a:stretch>
        </p:blipFill>
        <p:spPr>
          <a:xfrm>
            <a:off x="8800203" y="3673879"/>
            <a:ext cx="1760417" cy="2682470"/>
          </a:xfrm>
          <a:prstGeom prst="rect">
            <a:avLst/>
          </a:prstGeom>
        </p:spPr>
      </p:pic>
      <p:pic>
        <p:nvPicPr>
          <p:cNvPr id="12" name="Picture 11">
            <a:extLst>
              <a:ext uri="{FF2B5EF4-FFF2-40B4-BE49-F238E27FC236}">
                <a16:creationId xmlns:a16="http://schemas.microsoft.com/office/drawing/2014/main" id="{D8C78CFE-9628-B688-87F0-E0A4F479AEFC}"/>
              </a:ext>
            </a:extLst>
          </p:cNvPr>
          <p:cNvPicPr>
            <a:picLocks noChangeAspect="1"/>
          </p:cNvPicPr>
          <p:nvPr/>
        </p:nvPicPr>
        <p:blipFill>
          <a:blip r:embed="rId8"/>
          <a:stretch>
            <a:fillRect/>
          </a:stretch>
        </p:blipFill>
        <p:spPr>
          <a:xfrm>
            <a:off x="6456780" y="1952625"/>
            <a:ext cx="2510164" cy="1504950"/>
          </a:xfrm>
          <a:prstGeom prst="rect">
            <a:avLst/>
          </a:prstGeom>
        </p:spPr>
      </p:pic>
    </p:spTree>
    <p:extLst>
      <p:ext uri="{BB962C8B-B14F-4D97-AF65-F5344CB8AC3E}">
        <p14:creationId xmlns:p14="http://schemas.microsoft.com/office/powerpoint/2010/main" val="3501802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3: Non-parametric Regression tree</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410554" y="2247910"/>
            <a:ext cx="3780571" cy="3577475"/>
          </a:xfrm>
        </p:spPr>
        <p:txBody>
          <a:bodyPr>
            <a:normAutofit lnSpcReduction="10000"/>
          </a:bodyPr>
          <a:lstStyle/>
          <a:p>
            <a:pPr marL="342900" indent="-342900">
              <a:buFont typeface="Arial" panose="020B0604020202020204" pitchFamily="34" charset="0"/>
              <a:buChar char="•"/>
            </a:pPr>
            <a:r>
              <a:rPr lang="en-US" sz="2000" dirty="0"/>
              <a:t>To compare our previous linear regression models performance to Non-Parametric model we decided to run regression tree. The built in R function does feature selection automatically as its run. </a:t>
            </a:r>
          </a:p>
          <a:p>
            <a:pPr marL="342900" indent="-342900">
              <a:buFont typeface="Arial" panose="020B0604020202020204" pitchFamily="34" charset="0"/>
              <a:buChar char="•"/>
            </a:pPr>
            <a:r>
              <a:rPr lang="en-US" sz="2000" dirty="0"/>
              <a:t>The variables used by the regression tree are horsepower, </a:t>
            </a:r>
            <a:r>
              <a:rPr lang="en-US" sz="2000" dirty="0" err="1"/>
              <a:t>mc_luxury</a:t>
            </a:r>
            <a:r>
              <a:rPr lang="en-US" sz="2000" dirty="0"/>
              <a:t> and origin of country</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41</a:t>
            </a:fld>
            <a:endParaRPr lang="en-US" dirty="0"/>
          </a:p>
        </p:txBody>
      </p:sp>
      <p:pic>
        <p:nvPicPr>
          <p:cNvPr id="2" name="Picture 1">
            <a:extLst>
              <a:ext uri="{FF2B5EF4-FFF2-40B4-BE49-F238E27FC236}">
                <a16:creationId xmlns:a16="http://schemas.microsoft.com/office/drawing/2014/main" id="{D7D8B7BE-1290-8244-7BC1-61D92E6374CC}"/>
              </a:ext>
            </a:extLst>
          </p:cNvPr>
          <p:cNvPicPr>
            <a:picLocks noChangeAspect="1"/>
          </p:cNvPicPr>
          <p:nvPr/>
        </p:nvPicPr>
        <p:blipFill>
          <a:blip r:embed="rId2"/>
          <a:stretch>
            <a:fillRect/>
          </a:stretch>
        </p:blipFill>
        <p:spPr>
          <a:xfrm>
            <a:off x="5648325" y="1914547"/>
            <a:ext cx="4329467" cy="4244203"/>
          </a:xfrm>
          <a:prstGeom prst="rect">
            <a:avLst/>
          </a:prstGeom>
        </p:spPr>
      </p:pic>
    </p:spTree>
    <p:extLst>
      <p:ext uri="{BB962C8B-B14F-4D97-AF65-F5344CB8AC3E}">
        <p14:creationId xmlns:p14="http://schemas.microsoft.com/office/powerpoint/2010/main" val="74179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variables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42</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2828549495"/>
              </p:ext>
            </p:extLst>
          </p:nvPr>
        </p:nvGraphicFramePr>
        <p:xfrm>
          <a:off x="3155614" y="1796058"/>
          <a:ext cx="5880771" cy="425196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304992466"/>
                    </a:ext>
                  </a:extLst>
                </a:gridCol>
                <a:gridCol w="4137696">
                  <a:extLst>
                    <a:ext uri="{9D8B030D-6E8A-4147-A177-3AD203B41FA5}">
                      <a16:colId xmlns:a16="http://schemas.microsoft.com/office/drawing/2014/main" val="1848988424"/>
                    </a:ext>
                  </a:extLst>
                </a:gridCol>
              </a:tblGrid>
              <a:tr h="341342">
                <a:tc>
                  <a:txBody>
                    <a:bodyPr/>
                    <a:lstStyle/>
                    <a:p>
                      <a:pPr algn="ctr"/>
                      <a:r>
                        <a:rPr lang="en-US" dirty="0">
                          <a:solidFill>
                            <a:schemeClr val="tx1"/>
                          </a:solidFill>
                        </a:rPr>
                        <a:t>Response</a:t>
                      </a:r>
                    </a:p>
                  </a:txBody>
                  <a:tcPr/>
                </a:tc>
                <a:tc>
                  <a:txBody>
                    <a:bodyPr/>
                    <a:lstStyle/>
                    <a:p>
                      <a:pPr algn="ctr"/>
                      <a:r>
                        <a:rPr lang="en-US" dirty="0">
                          <a:solidFill>
                            <a:schemeClr val="tx1"/>
                          </a:solidFill>
                        </a:rPr>
                        <a:t>Explanatory</a:t>
                      </a:r>
                    </a:p>
                  </a:txBody>
                  <a:tcPr/>
                </a:tc>
                <a:extLst>
                  <a:ext uri="{0D108BD9-81ED-4DB2-BD59-A6C34878D82A}">
                    <a16:rowId xmlns:a16="http://schemas.microsoft.com/office/drawing/2014/main" val="413417160"/>
                  </a:ext>
                </a:extLst>
              </a:tr>
              <a:tr h="2562438">
                <a:tc>
                  <a:txBody>
                    <a:bodyPr/>
                    <a:lstStyle/>
                    <a:p>
                      <a:pPr marL="285750" indent="-285750">
                        <a:buFont typeface="Arial" panose="020B0604020202020204" pitchFamily="34" charset="0"/>
                        <a:buChar char="•"/>
                      </a:pPr>
                      <a:r>
                        <a:rPr lang="en-US" sz="1600" dirty="0">
                          <a:solidFill>
                            <a:schemeClr val="tx1"/>
                          </a:solidFill>
                        </a:rPr>
                        <a:t>"</a:t>
                      </a:r>
                      <a:r>
                        <a:rPr lang="en-US" sz="1600" dirty="0" err="1">
                          <a:solidFill>
                            <a:schemeClr val="tx1"/>
                          </a:solidFill>
                        </a:rPr>
                        <a:t>msrp</a:t>
                      </a:r>
                      <a:r>
                        <a:rPr lang="en-US" sz="1600" dirty="0">
                          <a:solidFill>
                            <a:schemeClr val="tx1"/>
                          </a:solidFill>
                        </a:rPr>
                        <a:t>“</a:t>
                      </a:r>
                    </a:p>
                  </a:txBody>
                  <a:tcPr/>
                </a:tc>
                <a:tc>
                  <a:txBody>
                    <a:bodyPr/>
                    <a:lstStyle/>
                    <a:p>
                      <a:pPr marL="285750" indent="-285750">
                        <a:buFont typeface="Arial" panose="020B0604020202020204" pitchFamily="34" charset="0"/>
                        <a:buChar char="•"/>
                      </a:pPr>
                      <a:r>
                        <a:rPr lang="en-US" sz="1400" dirty="0"/>
                        <a:t>"</a:t>
                      </a:r>
                      <a:r>
                        <a:rPr lang="en-US" sz="1400" dirty="0" err="1"/>
                        <a:t>origin_country</a:t>
                      </a:r>
                      <a:r>
                        <a:rPr lang="en-US" sz="1400" dirty="0"/>
                        <a:t>"</a:t>
                      </a:r>
                    </a:p>
                    <a:p>
                      <a:pPr marL="285750" indent="-285750">
                        <a:buFont typeface="Arial" panose="020B0604020202020204" pitchFamily="34" charset="0"/>
                        <a:buChar char="•"/>
                      </a:pPr>
                      <a:r>
                        <a:rPr lang="en-US" sz="1400" dirty="0"/>
                        <a:t>"year"</a:t>
                      </a:r>
                    </a:p>
                    <a:p>
                      <a:pPr marL="285750" indent="-285750">
                        <a:buFont typeface="Arial" panose="020B0604020202020204" pitchFamily="34" charset="0"/>
                        <a:buChar char="•"/>
                      </a:pPr>
                      <a:r>
                        <a:rPr lang="en-US" sz="1400" dirty="0"/>
                        <a:t>"fuel"</a:t>
                      </a:r>
                    </a:p>
                    <a:p>
                      <a:pPr marL="285750" indent="-285750">
                        <a:buFont typeface="Arial" panose="020B0604020202020204" pitchFamily="34" charset="0"/>
                        <a:buChar char="•"/>
                      </a:pPr>
                      <a:r>
                        <a:rPr lang="en-US" sz="1400" dirty="0">
                          <a:solidFill>
                            <a:schemeClr val="tx1"/>
                          </a:solidFill>
                        </a:rPr>
                        <a:t>"hp“</a:t>
                      </a:r>
                    </a:p>
                    <a:p>
                      <a:pPr marL="285750" indent="-285750">
                        <a:buFont typeface="Arial" panose="020B0604020202020204" pitchFamily="34" charset="0"/>
                        <a:buChar char="•"/>
                      </a:pPr>
                      <a:r>
                        <a:rPr lang="en-US" sz="1400" dirty="0"/>
                        <a:t>"cylinders"</a:t>
                      </a:r>
                    </a:p>
                    <a:p>
                      <a:pPr marL="285750" indent="-285750">
                        <a:buFont typeface="Arial" panose="020B0604020202020204" pitchFamily="34" charset="0"/>
                        <a:buChar char="•"/>
                      </a:pPr>
                      <a:r>
                        <a:rPr lang="en-US" sz="1400" dirty="0"/>
                        <a:t>"transmission"</a:t>
                      </a:r>
                    </a:p>
                    <a:p>
                      <a:pPr marL="285750" indent="-285750">
                        <a:buFont typeface="Arial" panose="020B0604020202020204" pitchFamily="34" charset="0"/>
                        <a:buChar char="•"/>
                      </a:pPr>
                      <a:r>
                        <a:rPr lang="en-US" sz="1400" dirty="0"/>
                        <a:t>"drive"</a:t>
                      </a:r>
                    </a:p>
                    <a:p>
                      <a:pPr marL="285750" indent="-285750">
                        <a:buFont typeface="Arial" panose="020B0604020202020204" pitchFamily="34" charset="0"/>
                        <a:buChar char="•"/>
                      </a:pPr>
                      <a:r>
                        <a:rPr lang="en-US" sz="1400" dirty="0"/>
                        <a:t>"doors"</a:t>
                      </a:r>
                    </a:p>
                    <a:p>
                      <a:pPr marL="285750" indent="-285750">
                        <a:buFont typeface="Arial" panose="020B0604020202020204" pitchFamily="34" charset="0"/>
                        <a:buChar char="•"/>
                      </a:pPr>
                      <a:r>
                        <a:rPr lang="en-US" sz="1400" dirty="0"/>
                        <a:t>"style"</a:t>
                      </a:r>
                    </a:p>
                    <a:p>
                      <a:pPr marL="285750" indent="-285750">
                        <a:buFont typeface="Arial" panose="020B0604020202020204" pitchFamily="34" charset="0"/>
                        <a:buChar char="•"/>
                      </a:pPr>
                      <a:r>
                        <a:rPr lang="en-US" sz="1400" dirty="0"/>
                        <a:t>"</a:t>
                      </a:r>
                      <a:r>
                        <a:rPr lang="en-US" sz="1400" dirty="0" err="1"/>
                        <a:t>mc_performance</a:t>
                      </a:r>
                      <a:r>
                        <a:rPr lang="en-US" sz="1400" dirty="0"/>
                        <a:t>"</a:t>
                      </a:r>
                    </a:p>
                    <a:p>
                      <a:pPr marL="285750" indent="-285750">
                        <a:buFont typeface="Arial" panose="020B0604020202020204" pitchFamily="34" charset="0"/>
                        <a:buChar char="•"/>
                      </a:pPr>
                      <a:r>
                        <a:rPr lang="en-US" sz="1400" dirty="0"/>
                        <a:t>"</a:t>
                      </a:r>
                      <a:r>
                        <a:rPr lang="en-US" sz="1400" dirty="0" err="1"/>
                        <a:t>mc_high_performance</a:t>
                      </a:r>
                      <a:r>
                        <a:rPr lang="en-US" sz="1400" dirty="0"/>
                        <a:t>"</a:t>
                      </a:r>
                    </a:p>
                    <a:p>
                      <a:pPr marL="285750" indent="-285750">
                        <a:buFont typeface="Arial" panose="020B0604020202020204" pitchFamily="34" charset="0"/>
                        <a:buChar char="•"/>
                      </a:pPr>
                      <a:r>
                        <a:rPr lang="en-US" sz="1400" dirty="0"/>
                        <a:t>"</a:t>
                      </a:r>
                      <a:r>
                        <a:rPr lang="en-US" sz="1400" dirty="0" err="1"/>
                        <a:t>mc_crossover</a:t>
                      </a:r>
                      <a:r>
                        <a:rPr lang="en-US" sz="1400" dirty="0"/>
                        <a:t>"</a:t>
                      </a:r>
                    </a:p>
                    <a:p>
                      <a:pPr marL="285750" indent="-285750">
                        <a:buFont typeface="Arial" panose="020B0604020202020204" pitchFamily="34" charset="0"/>
                        <a:buChar char="•"/>
                      </a:pPr>
                      <a:r>
                        <a:rPr lang="en-US" sz="1400" dirty="0"/>
                        <a:t>"</a:t>
                      </a:r>
                      <a:r>
                        <a:rPr lang="en-US" sz="1400" dirty="0" err="1"/>
                        <a:t>mc_luxury</a:t>
                      </a:r>
                      <a:r>
                        <a:rPr lang="en-US" sz="1400" dirty="0"/>
                        <a:t>"</a:t>
                      </a:r>
                    </a:p>
                    <a:p>
                      <a:pPr marL="285750" indent="-285750">
                        <a:buFont typeface="Arial" panose="020B0604020202020204" pitchFamily="34" charset="0"/>
                        <a:buChar char="•"/>
                      </a:pPr>
                      <a:r>
                        <a:rPr lang="en-US" sz="1400" dirty="0"/>
                        <a:t>"</a:t>
                      </a:r>
                      <a:r>
                        <a:rPr lang="en-US" sz="1400" dirty="0" err="1"/>
                        <a:t>mc_flex_fuel</a:t>
                      </a:r>
                      <a:r>
                        <a:rPr lang="en-US" sz="1400" dirty="0"/>
                        <a:t>"</a:t>
                      </a:r>
                    </a:p>
                    <a:p>
                      <a:pPr marL="285750" indent="-285750">
                        <a:buFont typeface="Arial" panose="020B0604020202020204" pitchFamily="34" charset="0"/>
                        <a:buChar char="•"/>
                      </a:pPr>
                      <a:r>
                        <a:rPr lang="en-US" sz="1400" dirty="0"/>
                        <a:t>"</a:t>
                      </a:r>
                      <a:r>
                        <a:rPr lang="en-US" sz="1400" dirty="0" err="1"/>
                        <a:t>mc_hybrid</a:t>
                      </a:r>
                      <a:r>
                        <a:rPr lang="en-US" sz="1400" dirty="0"/>
                        <a:t>"</a:t>
                      </a:r>
                    </a:p>
                    <a:p>
                      <a:pPr marL="285750" indent="-285750">
                        <a:buFont typeface="Arial" panose="020B0604020202020204" pitchFamily="34" charset="0"/>
                        <a:buChar char="•"/>
                      </a:pPr>
                      <a:r>
                        <a:rPr lang="en-US" sz="1400" dirty="0"/>
                        <a:t>"</a:t>
                      </a:r>
                      <a:r>
                        <a:rPr lang="en-US" sz="1400" dirty="0" err="1"/>
                        <a:t>mc_tuned</a:t>
                      </a:r>
                      <a:r>
                        <a:rPr lang="en-US" sz="1400" dirty="0"/>
                        <a:t>"</a:t>
                      </a:r>
                    </a:p>
                    <a:p>
                      <a:pPr marL="285750" indent="-285750">
                        <a:buFont typeface="Arial" panose="020B0604020202020204" pitchFamily="34" charset="0"/>
                        <a:buChar char="•"/>
                      </a:pPr>
                      <a:r>
                        <a:rPr lang="en-US" sz="1400" dirty="0"/>
                        <a:t>"</a:t>
                      </a:r>
                      <a:r>
                        <a:rPr lang="en-US" sz="1400" dirty="0" err="1"/>
                        <a:t>avgmpg</a:t>
                      </a:r>
                      <a:r>
                        <a:rPr lang="en-US" sz="1400" dirty="0"/>
                        <a:t>"</a:t>
                      </a:r>
                    </a:p>
                    <a:p>
                      <a:pPr marL="285750" indent="-285750">
                        <a:buFont typeface="Arial" panose="020B0604020202020204" pitchFamily="34" charset="0"/>
                        <a:buChar char="•"/>
                      </a:pPr>
                      <a:endParaRPr lang="en-US" sz="1100" dirty="0"/>
                    </a:p>
                  </a:txBody>
                  <a:tcPr/>
                </a:tc>
                <a:extLst>
                  <a:ext uri="{0D108BD9-81ED-4DB2-BD59-A6C34878D82A}">
                    <a16:rowId xmlns:a16="http://schemas.microsoft.com/office/drawing/2014/main" val="3022908269"/>
                  </a:ext>
                </a:extLst>
              </a:tr>
            </a:tbl>
          </a:graphicData>
        </a:graphic>
      </p:graphicFrame>
    </p:spTree>
    <p:extLst>
      <p:ext uri="{BB962C8B-B14F-4D97-AF65-F5344CB8AC3E}">
        <p14:creationId xmlns:p14="http://schemas.microsoft.com/office/powerpoint/2010/main" val="3065831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99250"/>
            <a:ext cx="8421688" cy="1325563"/>
          </a:xfrm>
        </p:spPr>
        <p:txBody>
          <a:bodyPr/>
          <a:lstStyle/>
          <a:p>
            <a:r>
              <a:rPr lang="en-US" dirty="0"/>
              <a:t>Model results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43</a:t>
            </a:fld>
            <a:endParaRPr lang="en-US" dirty="0"/>
          </a:p>
        </p:txBody>
      </p:sp>
      <p:graphicFrame>
        <p:nvGraphicFramePr>
          <p:cNvPr id="2" name="Table 2">
            <a:extLst>
              <a:ext uri="{FF2B5EF4-FFF2-40B4-BE49-F238E27FC236}">
                <a16:creationId xmlns:a16="http://schemas.microsoft.com/office/drawing/2014/main" id="{CD282530-6A57-BD7C-8A0B-FA932522D97E}"/>
              </a:ext>
            </a:extLst>
          </p:cNvPr>
          <p:cNvGraphicFramePr>
            <a:graphicFrameLocks noGrp="1"/>
          </p:cNvGraphicFramePr>
          <p:nvPr>
            <p:extLst>
              <p:ext uri="{D42A27DB-BD31-4B8C-83A1-F6EECF244321}">
                <p14:modId xmlns:p14="http://schemas.microsoft.com/office/powerpoint/2010/main" val="1757818343"/>
              </p:ext>
            </p:extLst>
          </p:nvPr>
        </p:nvGraphicFramePr>
        <p:xfrm>
          <a:off x="7102307" y="3151937"/>
          <a:ext cx="3016586" cy="774651"/>
        </p:xfrm>
        <a:graphic>
          <a:graphicData uri="http://schemas.openxmlformats.org/drawingml/2006/table">
            <a:tbl>
              <a:tblPr firstRow="1" bandRow="1">
                <a:tableStyleId>{5C22544A-7EE6-4342-B048-85BDC9FD1C3A}</a:tableStyleId>
              </a:tblPr>
              <a:tblGrid>
                <a:gridCol w="1521160">
                  <a:extLst>
                    <a:ext uri="{9D8B030D-6E8A-4147-A177-3AD203B41FA5}">
                      <a16:colId xmlns:a16="http://schemas.microsoft.com/office/drawing/2014/main" val="3304992466"/>
                    </a:ext>
                  </a:extLst>
                </a:gridCol>
                <a:gridCol w="1495426">
                  <a:extLst>
                    <a:ext uri="{9D8B030D-6E8A-4147-A177-3AD203B41FA5}">
                      <a16:colId xmlns:a16="http://schemas.microsoft.com/office/drawing/2014/main" val="1848988424"/>
                    </a:ext>
                  </a:extLst>
                </a:gridCol>
              </a:tblGrid>
              <a:tr h="248334">
                <a:tc>
                  <a:txBody>
                    <a:bodyPr/>
                    <a:lstStyle/>
                    <a:p>
                      <a:pPr algn="ctr"/>
                      <a:r>
                        <a:rPr lang="en-US" dirty="0">
                          <a:solidFill>
                            <a:schemeClr val="tx1"/>
                          </a:solidFill>
                        </a:rPr>
                        <a:t>MSE</a:t>
                      </a:r>
                    </a:p>
                  </a:txBody>
                  <a:tcPr/>
                </a:tc>
                <a:tc>
                  <a:txBody>
                    <a:bodyPr/>
                    <a:lstStyle/>
                    <a:p>
                      <a:pPr algn="ctr"/>
                      <a:r>
                        <a:rPr lang="en-US" dirty="0">
                          <a:solidFill>
                            <a:schemeClr val="tx1"/>
                          </a:solidFill>
                        </a:rPr>
                        <a:t>RMSE</a:t>
                      </a:r>
                    </a:p>
                  </a:txBody>
                  <a:tcPr/>
                </a:tc>
                <a:extLst>
                  <a:ext uri="{0D108BD9-81ED-4DB2-BD59-A6C34878D82A}">
                    <a16:rowId xmlns:a16="http://schemas.microsoft.com/office/drawing/2014/main" val="413417160"/>
                  </a:ext>
                </a:extLst>
              </a:tr>
              <a:tr h="408891">
                <a:tc>
                  <a:txBody>
                    <a:bodyPr/>
                    <a:lstStyle/>
                    <a:p>
                      <a:pPr marL="0" indent="0" algn="ctr">
                        <a:buFont typeface="Arial" panose="020B0604020202020204" pitchFamily="34" charset="0"/>
                        <a:buNone/>
                      </a:pPr>
                      <a:r>
                        <a:rPr lang="en-US" sz="1600" dirty="0">
                          <a:solidFill>
                            <a:schemeClr val="tx1"/>
                          </a:solidFill>
                        </a:rPr>
                        <a:t>86572743</a:t>
                      </a:r>
                    </a:p>
                  </a:txBody>
                  <a:tcPr/>
                </a:tc>
                <a:tc>
                  <a:txBody>
                    <a:bodyPr/>
                    <a:lstStyle/>
                    <a:p>
                      <a:pPr marL="0" indent="0" algn="ctr">
                        <a:buFont typeface="Arial" panose="020B0604020202020204" pitchFamily="34" charset="0"/>
                        <a:buNone/>
                      </a:pPr>
                      <a:r>
                        <a:rPr lang="en-US" sz="1600" dirty="0"/>
                        <a:t>9304.447</a:t>
                      </a:r>
                    </a:p>
                  </a:txBody>
                  <a:tcPr/>
                </a:tc>
                <a:extLst>
                  <a:ext uri="{0D108BD9-81ED-4DB2-BD59-A6C34878D82A}">
                    <a16:rowId xmlns:a16="http://schemas.microsoft.com/office/drawing/2014/main" val="3022908269"/>
                  </a:ext>
                </a:extLst>
              </a:tr>
            </a:tbl>
          </a:graphicData>
        </a:graphic>
      </p:graphicFrame>
      <p:pic>
        <p:nvPicPr>
          <p:cNvPr id="3" name="Picture 2">
            <a:extLst>
              <a:ext uri="{FF2B5EF4-FFF2-40B4-BE49-F238E27FC236}">
                <a16:creationId xmlns:a16="http://schemas.microsoft.com/office/drawing/2014/main" id="{075AD8CF-D340-1451-E62B-3316F05B84FB}"/>
              </a:ext>
            </a:extLst>
          </p:cNvPr>
          <p:cNvPicPr>
            <a:picLocks noChangeAspect="1"/>
          </p:cNvPicPr>
          <p:nvPr/>
        </p:nvPicPr>
        <p:blipFill>
          <a:blip r:embed="rId2"/>
          <a:stretch>
            <a:fillRect/>
          </a:stretch>
        </p:blipFill>
        <p:spPr>
          <a:xfrm>
            <a:off x="1155700" y="2699588"/>
            <a:ext cx="4940300" cy="2133600"/>
          </a:xfrm>
          <a:prstGeom prst="rect">
            <a:avLst/>
          </a:prstGeom>
        </p:spPr>
      </p:pic>
    </p:spTree>
    <p:extLst>
      <p:ext uri="{BB962C8B-B14F-4D97-AF65-F5344CB8AC3E}">
        <p14:creationId xmlns:p14="http://schemas.microsoft.com/office/powerpoint/2010/main" val="169395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Model comparisons</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Compare the 2 linear regression model and nonparametric model through measures of fit RMSE</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Tree>
    <p:extLst>
      <p:ext uri="{BB962C8B-B14F-4D97-AF65-F5344CB8AC3E}">
        <p14:creationId xmlns:p14="http://schemas.microsoft.com/office/powerpoint/2010/main" val="1786596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insights</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Pros and Cons from the different models. What the next recommended steps are moving forward to make predictions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Tree>
    <p:extLst>
      <p:ext uri="{BB962C8B-B14F-4D97-AF65-F5344CB8AC3E}">
        <p14:creationId xmlns:p14="http://schemas.microsoft.com/office/powerpoint/2010/main" val="183662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44861" y="2224088"/>
            <a:ext cx="5111750" cy="1204912"/>
          </a:xfrm>
        </p:spPr>
        <p:txBody>
          <a:bodyPr>
            <a:normAutofit/>
          </a:bodyPr>
          <a:lstStyle/>
          <a:p>
            <a:r>
              <a:rPr lang="en-US" sz="3200" dirty="0"/>
              <a:t>conclusion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46</a:t>
            </a:fld>
            <a:endParaRPr lang="en-US" dirty="0"/>
          </a:p>
        </p:txBody>
      </p:sp>
      <p:sp>
        <p:nvSpPr>
          <p:cNvPr id="3" name="Title 1">
            <a:extLst>
              <a:ext uri="{FF2B5EF4-FFF2-40B4-BE49-F238E27FC236}">
                <a16:creationId xmlns:a16="http://schemas.microsoft.com/office/drawing/2014/main" id="{3E562E9D-9DA0-E82B-E29F-C258A69656FC}"/>
              </a:ext>
            </a:extLst>
          </p:cNvPr>
          <p:cNvSpPr txBox="1">
            <a:spLocks/>
          </p:cNvSpPr>
          <p:nvPr/>
        </p:nvSpPr>
        <p:spPr>
          <a:xfrm>
            <a:off x="1444861" y="294598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endParaRPr lang="en-US" sz="2000" dirty="0"/>
          </a:p>
        </p:txBody>
      </p:sp>
    </p:spTree>
    <p:extLst>
      <p:ext uri="{BB962C8B-B14F-4D97-AF65-F5344CB8AC3E}">
        <p14:creationId xmlns:p14="http://schemas.microsoft.com/office/powerpoint/2010/main" val="4270844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Summary</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Recap of findings from objective 1</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1794623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Summary</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Recap of findings and recommendations from objective 2</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3350298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Summary</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Additional discussion points</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418494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purpose</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To identify and compare key relationships between various predictors and the MSRP of cars to provide insight into predictive performance.</a:t>
            </a:r>
          </a:p>
          <a:p>
            <a:pPr marL="342900" indent="-342900">
              <a:buFont typeface="Arial" panose="020B0604020202020204" pitchFamily="34" charset="0"/>
              <a:buChar char="•"/>
            </a:pPr>
            <a:endParaRPr lang="en-US" sz="2000" dirty="0"/>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137043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717529"/>
            <a:ext cx="4179570" cy="1524735"/>
          </a:xfrm>
        </p:spPr>
        <p:txBody>
          <a:bodyPr>
            <a:normAutofit/>
          </a:bodyPr>
          <a:lstStyle/>
          <a:p>
            <a:pPr>
              <a:lnSpc>
                <a:spcPct val="100000"/>
              </a:lnSpc>
            </a:pPr>
            <a:r>
              <a:rPr lang="en-US" sz="1400" dirty="0"/>
              <a:t>TCabaza@smu.edu</a:t>
            </a:r>
          </a:p>
          <a:p>
            <a:pPr>
              <a:lnSpc>
                <a:spcPct val="100000"/>
              </a:lnSpc>
            </a:pPr>
            <a:r>
              <a:rPr lang="en-US" sz="1400" dirty="0"/>
              <a:t>RobL@smu.edu</a:t>
            </a:r>
          </a:p>
          <a:p>
            <a:pPr>
              <a:lnSpc>
                <a:spcPct val="100000"/>
              </a:lnSpc>
            </a:pPr>
            <a:r>
              <a:rPr lang="en-US" sz="1400" dirty="0"/>
              <a:t>JGChung@smu.edu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50</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Dataset</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9" y="2921628"/>
            <a:ext cx="9847142" cy="1014744"/>
          </a:xfrm>
        </p:spPr>
        <p:txBody>
          <a:bodyPr>
            <a:normAutofit/>
          </a:bodyPr>
          <a:lstStyle/>
          <a:p>
            <a:pPr algn="ctr"/>
            <a:r>
              <a:rPr lang="en-US" sz="2000" dirty="0"/>
              <a:t> A csv file of car data with features including make, model, year, engine, and other properties of the car used to predict MSRP.</a:t>
            </a:r>
          </a:p>
          <a:p>
            <a:pPr marL="342900" indent="-342900">
              <a:buFont typeface="Arial" panose="020B0604020202020204" pitchFamily="34" charset="0"/>
              <a:buChar char="•"/>
            </a:pPr>
            <a:endParaRPr lang="en-US" sz="2000" dirty="0"/>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3" name="Audio 2">
            <a:hlinkClick r:id="" action="ppaction://media"/>
            <a:extLst>
              <a:ext uri="{FF2B5EF4-FFF2-40B4-BE49-F238E27FC236}">
                <a16:creationId xmlns:a16="http://schemas.microsoft.com/office/drawing/2014/main" id="{E59ECC97-2BE1-6309-265D-4609F30F02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42572826"/>
      </p:ext>
    </p:extLst>
  </p:cSld>
  <p:clrMapOvr>
    <a:masterClrMapping/>
  </p:clrMapOvr>
  <mc:AlternateContent xmlns:mc="http://schemas.openxmlformats.org/markup-compatibility/2006" xmlns:p14="http://schemas.microsoft.com/office/powerpoint/2010/main">
    <mc:Choice Requires="p14">
      <p:transition spd="slow" p14:dur="2000" advTm="54948"/>
    </mc:Choice>
    <mc:Fallback xmlns="">
      <p:transition spd="slow" advTm="54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444861" y="2224088"/>
            <a:ext cx="5111750" cy="1204912"/>
          </a:xfrm>
        </p:spPr>
        <p:txBody>
          <a:bodyPr>
            <a:normAutofit/>
          </a:bodyPr>
          <a:lstStyle/>
          <a:p>
            <a:r>
              <a:rPr lang="en-US" sz="3200" dirty="0"/>
              <a:t>Data Exploration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3" name="Title 1">
            <a:extLst>
              <a:ext uri="{FF2B5EF4-FFF2-40B4-BE49-F238E27FC236}">
                <a16:creationId xmlns:a16="http://schemas.microsoft.com/office/drawing/2014/main" id="{3E562E9D-9DA0-E82B-E29F-C258A69656FC}"/>
              </a:ext>
            </a:extLst>
          </p:cNvPr>
          <p:cNvSpPr txBox="1">
            <a:spLocks/>
          </p:cNvSpPr>
          <p:nvPr/>
        </p:nvSpPr>
        <p:spPr>
          <a:xfrm>
            <a:off x="1444861" y="294598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dirty="0"/>
              <a:t>Eda process</a:t>
            </a:r>
          </a:p>
        </p:txBody>
      </p:sp>
    </p:spTree>
    <p:extLst>
      <p:ext uri="{BB962C8B-B14F-4D97-AF65-F5344CB8AC3E}">
        <p14:creationId xmlns:p14="http://schemas.microsoft.com/office/powerpoint/2010/main" val="3521880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1596065"/>
            <a:ext cx="8421688" cy="1325563"/>
          </a:xfrm>
        </p:spPr>
        <p:txBody>
          <a:bodyPr/>
          <a:lstStyle/>
          <a:p>
            <a:r>
              <a:rPr lang="en-US" dirty="0"/>
              <a:t>Question of interest 1</a:t>
            </a:r>
          </a:p>
        </p:txBody>
      </p:sp>
      <p:sp>
        <p:nvSpPr>
          <p:cNvPr id="16" name="Content Placeholder 15">
            <a:extLst>
              <a:ext uri="{FF2B5EF4-FFF2-40B4-BE49-F238E27FC236}">
                <a16:creationId xmlns:a16="http://schemas.microsoft.com/office/drawing/2014/main" id="{87137CA5-F678-69AD-1F3E-EE24DEAC3312}"/>
              </a:ext>
            </a:extLst>
          </p:cNvPr>
          <p:cNvSpPr>
            <a:spLocks noGrp="1"/>
          </p:cNvSpPr>
          <p:nvPr>
            <p:ph sz="half" idx="2"/>
          </p:nvPr>
        </p:nvSpPr>
        <p:spPr>
          <a:xfrm>
            <a:off x="1172428" y="2921627"/>
            <a:ext cx="10181371" cy="1256089"/>
          </a:xfrm>
        </p:spPr>
        <p:txBody>
          <a:bodyPr>
            <a:normAutofit/>
          </a:bodyPr>
          <a:lstStyle/>
          <a:p>
            <a:pPr marL="342900" indent="-342900">
              <a:buFont typeface="Arial" panose="020B0604020202020204" pitchFamily="34" charset="0"/>
              <a:buChar char="•"/>
            </a:pPr>
            <a:r>
              <a:rPr lang="en-US" sz="2000" dirty="0"/>
              <a:t>What is the distribution of the MSRP within this dataset? </a:t>
            </a:r>
          </a:p>
          <a:p>
            <a:pPr marL="342900" indent="-342900">
              <a:buFont typeface="Arial" panose="020B0604020202020204" pitchFamily="34" charset="0"/>
              <a:buChar char="•"/>
            </a:pPr>
            <a:r>
              <a:rPr lang="en-US" sz="2000" dirty="0"/>
              <a:t>Are there any unusual patterns or outliers?</a:t>
            </a:r>
          </a:p>
          <a:p>
            <a:pPr marL="342900" indent="-342900">
              <a:buFont typeface="Arial" panose="020B0604020202020204" pitchFamily="34" charset="0"/>
              <a:buChar char="•"/>
            </a:pPr>
            <a:endParaRPr lang="en-US" sz="2000" dirty="0"/>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827199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5F3E3E-495C-4DCC-3003-556B7ED9A7A0}"/>
              </a:ext>
            </a:extLst>
          </p:cNvPr>
          <p:cNvSpPr>
            <a:spLocks noGrp="1"/>
          </p:cNvSpPr>
          <p:nvPr>
            <p:ph type="title"/>
          </p:nvPr>
        </p:nvSpPr>
        <p:spPr>
          <a:xfrm>
            <a:off x="1885156" y="631973"/>
            <a:ext cx="8421688" cy="1325563"/>
          </a:xfrm>
        </p:spPr>
        <p:txBody>
          <a:bodyPr/>
          <a:lstStyle/>
          <a:p>
            <a:r>
              <a:rPr lang="en-US" dirty="0"/>
              <a:t>Question of interest 1</a:t>
            </a:r>
          </a:p>
        </p:txBody>
      </p:sp>
      <p:sp>
        <p:nvSpPr>
          <p:cNvPr id="13" name="Slide Number Placeholder 12">
            <a:extLst>
              <a:ext uri="{FF2B5EF4-FFF2-40B4-BE49-F238E27FC236}">
                <a16:creationId xmlns:a16="http://schemas.microsoft.com/office/drawing/2014/main" id="{54DDD7D5-C331-49AD-2032-D1B4EFE9F910}"/>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2" name="Content Placeholder 15">
            <a:extLst>
              <a:ext uri="{FF2B5EF4-FFF2-40B4-BE49-F238E27FC236}">
                <a16:creationId xmlns:a16="http://schemas.microsoft.com/office/drawing/2014/main" id="{BD197D87-62F6-3BC5-EA35-28A3EF4626DB}"/>
              </a:ext>
            </a:extLst>
          </p:cNvPr>
          <p:cNvSpPr txBox="1">
            <a:spLocks/>
          </p:cNvSpPr>
          <p:nvPr/>
        </p:nvSpPr>
        <p:spPr>
          <a:xfrm>
            <a:off x="7464934" y="2864056"/>
            <a:ext cx="3484054" cy="181271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Significant right-skew</a:t>
            </a:r>
          </a:p>
          <a:p>
            <a:pPr marL="342900" indent="-342900">
              <a:buFont typeface="Arial" panose="020B0604020202020204" pitchFamily="34" charset="0"/>
              <a:buChar char="•"/>
            </a:pPr>
            <a:r>
              <a:rPr lang="en-US" sz="2000" dirty="0"/>
              <a:t>Evidence of outliers</a:t>
            </a:r>
          </a:p>
          <a:p>
            <a:pPr marL="342900" indent="-342900">
              <a:buFont typeface="Arial" panose="020B0604020202020204" pitchFamily="34" charset="0"/>
              <a:buChar char="•"/>
            </a:pPr>
            <a:r>
              <a:rPr lang="en-US" sz="2000" dirty="0"/>
              <a:t>Evidence of missing data</a:t>
            </a:r>
          </a:p>
          <a:p>
            <a:pPr marL="342900" indent="-342900">
              <a:buFont typeface="Arial" panose="020B0604020202020204" pitchFamily="34" charset="0"/>
              <a:buChar char="•"/>
            </a:pPr>
            <a:r>
              <a:rPr lang="en-US" sz="2000" dirty="0"/>
              <a:t>Data-cleaning required</a:t>
            </a:r>
          </a:p>
        </p:txBody>
      </p:sp>
      <p:pic>
        <p:nvPicPr>
          <p:cNvPr id="8" name="Content Placeholder 7">
            <a:extLst>
              <a:ext uri="{FF2B5EF4-FFF2-40B4-BE49-F238E27FC236}">
                <a16:creationId xmlns:a16="http://schemas.microsoft.com/office/drawing/2014/main" id="{8CFF05AD-498F-A150-EC29-09204BBAC706}"/>
              </a:ext>
            </a:extLst>
          </p:cNvPr>
          <p:cNvPicPr>
            <a:picLocks noGrp="1" noChangeAspect="1"/>
          </p:cNvPicPr>
          <p:nvPr>
            <p:ph sz="half" idx="2"/>
          </p:nvPr>
        </p:nvPicPr>
        <p:blipFill>
          <a:blip r:embed="rId3"/>
          <a:stretch>
            <a:fillRect/>
          </a:stretch>
        </p:blipFill>
        <p:spPr>
          <a:xfrm>
            <a:off x="1243012" y="2054431"/>
            <a:ext cx="5946333" cy="3667831"/>
          </a:xfrm>
          <a:prstGeom prst="rect">
            <a:avLst/>
          </a:prstGeom>
        </p:spPr>
      </p:pic>
    </p:spTree>
    <p:extLst>
      <p:ext uri="{BB962C8B-B14F-4D97-AF65-F5344CB8AC3E}">
        <p14:creationId xmlns:p14="http://schemas.microsoft.com/office/powerpoint/2010/main" val="272898680"/>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BA3906-9696-4247-AC0D-DD5C26B2A70A}">
  <ds:schemaRefs>
    <ds:schemaRef ds:uri="16c05727-aa75-4e4a-9b5f-8a80a1165891"/>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30e9df3-be65-4c73-a93b-d1236ebd677e"/>
    <ds:schemaRef ds:uri="http://purl.org/dc/dcmitype/"/>
    <ds:schemaRef ds:uri="71af3243-3dd4-4a8d-8c0d-dd76da1f02a5"/>
    <ds:schemaRef ds:uri="http://schemas.microsoft.com/sharepoint/v3"/>
    <ds:schemaRef ds:uri="http://purl.org/dc/elements/1.1/"/>
  </ds:schemaRefs>
</ds:datastoreItem>
</file>

<file path=customXml/itemProps3.xml><?xml version="1.0" encoding="utf-8"?>
<ds:datastoreItem xmlns:ds="http://schemas.openxmlformats.org/officeDocument/2006/customXml" ds:itemID="{2D446390-8521-40A2-A462-EA068123BED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4137</TotalTime>
  <Words>3848</Words>
  <Application>Microsoft Office PowerPoint</Application>
  <PresentationFormat>Widescreen</PresentationFormat>
  <Paragraphs>470</Paragraphs>
  <Slides>50</Slides>
  <Notes>33</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Söhne</vt:lpstr>
      <vt:lpstr>Tenorite</vt:lpstr>
      <vt:lpstr>Monoline</vt:lpstr>
      <vt:lpstr>Unraveling the Road:  Building Regression Models to Predict Car MSRP</vt:lpstr>
      <vt:lpstr>MEET THE TEAM</vt:lpstr>
      <vt:lpstr>agenda</vt:lpstr>
      <vt:lpstr>Introduction</vt:lpstr>
      <vt:lpstr>purpose</vt:lpstr>
      <vt:lpstr>Dataset</vt:lpstr>
      <vt:lpstr>Data Exploration</vt:lpstr>
      <vt:lpstr>Question of interest 1</vt:lpstr>
      <vt:lpstr>Question of interest 1</vt:lpstr>
      <vt:lpstr>Question of interest 2</vt:lpstr>
      <vt:lpstr>Question of interest 2</vt:lpstr>
      <vt:lpstr>Question of interest 2</vt:lpstr>
      <vt:lpstr>Question of interest 2</vt:lpstr>
      <vt:lpstr>Question of interest 2</vt:lpstr>
      <vt:lpstr>Question of interest 3</vt:lpstr>
      <vt:lpstr>Question of interest 3</vt:lpstr>
      <vt:lpstr>Final Question of interest</vt:lpstr>
      <vt:lpstr>Objective 1</vt:lpstr>
      <vt:lpstr>Objective 1</vt:lpstr>
      <vt:lpstr>Exploring model 1</vt:lpstr>
      <vt:lpstr>Linear Model variables</vt:lpstr>
      <vt:lpstr>Model 1: non-linear response</vt:lpstr>
      <vt:lpstr>Log-linear Model variables</vt:lpstr>
      <vt:lpstr>Log-linear Model assumptions</vt:lpstr>
      <vt:lpstr>Interactions: cylinders vs. performance</vt:lpstr>
      <vt:lpstr>Interactions: doors vs. performance</vt:lpstr>
      <vt:lpstr>Interactions: cylinders vs. style</vt:lpstr>
      <vt:lpstr>Interactions: year vs. luxury</vt:lpstr>
      <vt:lpstr>Reference values</vt:lpstr>
      <vt:lpstr>Summary table</vt:lpstr>
      <vt:lpstr>Objective 2</vt:lpstr>
      <vt:lpstr>Objective 2</vt:lpstr>
      <vt:lpstr>model 2: Selection via glmnet lasso</vt:lpstr>
      <vt:lpstr>Model variables</vt:lpstr>
      <vt:lpstr>10 fold cross-validation</vt:lpstr>
      <vt:lpstr>Model results</vt:lpstr>
      <vt:lpstr>model 2: Adding complexity with polynomial and feature selection via glmnet</vt:lpstr>
      <vt:lpstr>Model variables</vt:lpstr>
      <vt:lpstr>10 fold cross-validation</vt:lpstr>
      <vt:lpstr>Model results</vt:lpstr>
      <vt:lpstr>model 3: Non-parametric Regression tree</vt:lpstr>
      <vt:lpstr>Model variables</vt:lpstr>
      <vt:lpstr>Model results</vt:lpstr>
      <vt:lpstr>Model comparisons</vt:lpstr>
      <vt:lpstr>insights</vt:lpstr>
      <vt:lpstr>conclusion</vt:lpstr>
      <vt:lpstr>Summary</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Unraveling the Road:  Building Regression Models to Predict Car MSRP</dc:title>
  <dc:creator>Jae</dc:creator>
  <cp:lastModifiedBy>Lane, Rob</cp:lastModifiedBy>
  <cp:revision>8</cp:revision>
  <dcterms:created xsi:type="dcterms:W3CDTF">2023-06-07T03:48:21Z</dcterms:created>
  <dcterms:modified xsi:type="dcterms:W3CDTF">2023-06-12T01:20:33Z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